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presProps" Target="/ppt/presProp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ableStyles" Target="/ppt/tableStyle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theme" Target="/ppt/theme/theme1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viewProps" Target="/ppt/viewProps.xml" Id="rId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52739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1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6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6984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 sz="2900" b="1"/>
            </a:pPr>
            <a:r>
              <a:t>Introduction to Ecosystems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06040"/>
            <a:ext cx="85039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6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6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Concept of Ecosystem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The ecosystem concept emphasises:</a:t>
            </a:r>
          </a:p>
          <a:p>
            <a:pPr>
              <a:spcAft>
                <a:spcPts val="600"/>
              </a:spcAft>
              <a:defRPr sz="1800" b="0"/>
            </a:pPr>
            <a:r>
              <a:t>• Interdependence of organisms</a:t>
            </a:r>
          </a:p>
          <a:p>
            <a:pPr>
              <a:spcAft>
                <a:spcPts val="600"/>
              </a:spcAft>
              <a:defRPr sz="1800" b="0"/>
            </a:pPr>
            <a:r>
              <a:t>• Interaction with abiotic conditions</a:t>
            </a:r>
          </a:p>
          <a:p>
            <a:pPr>
              <a:spcAft>
                <a:spcPts val="600"/>
              </a:spcAft>
              <a:defRPr sz="1800" b="0"/>
            </a:pPr>
            <a:r>
              <a:t>• Flow of energy</a:t>
            </a:r>
          </a:p>
          <a:p>
            <a:pPr>
              <a:spcAft>
                <a:spcPts val="600"/>
              </a:spcAft>
              <a:defRPr sz="1800" b="0"/>
            </a:pPr>
            <a:r>
              <a:t>• Cycling of nutrients</a:t>
            </a:r>
          </a:p>
          <a:p>
            <a:pPr>
              <a:spcAft>
                <a:spcPts val="600"/>
              </a:spcAft>
              <a:defRPr sz="1800" b="0"/>
            </a:pPr>
            <a:r>
              <a:t>• Dynamic change through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Abiotic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Abiotic components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Solar radiation</a:t>
            </a:r>
          </a:p>
          <a:p>
            <a:pPr>
              <a:spcAft>
                <a:spcPts val="600"/>
              </a:spcAft>
              <a:defRPr sz="1800" b="0"/>
            </a:pPr>
            <a:r>
              <a:t>• Temperature</a:t>
            </a:r>
          </a:p>
          <a:p>
            <a:pPr>
              <a:spcAft>
                <a:spcPts val="600"/>
              </a:spcAft>
              <a:defRPr sz="1800" b="0"/>
            </a:pPr>
            <a:r>
              <a:t>• Water</a:t>
            </a:r>
          </a:p>
          <a:p>
            <a:pPr>
              <a:spcAft>
                <a:spcPts val="600"/>
              </a:spcAft>
              <a:defRPr sz="1800" b="0"/>
            </a:pPr>
            <a:r>
              <a:t>• Air</a:t>
            </a:r>
          </a:p>
          <a:p>
            <a:pPr>
              <a:spcAft>
                <a:spcPts val="600"/>
              </a:spcAft>
              <a:defRPr sz="1800" b="0"/>
            </a:pPr>
            <a:r>
              <a:t>• Soil and minerals</a:t>
            </a:r>
          </a:p>
          <a:p>
            <a:pPr>
              <a:spcAft>
                <a:spcPts val="600"/>
              </a:spcAft>
              <a:defRPr sz="1800" b="0"/>
            </a:pPr>
            <a:r>
              <a:t>• pH, salinity and climate</a:t>
            </a:r>
          </a:p>
          <a:p>
            <a:pPr>
              <a:spcAft>
                <a:spcPts val="600"/>
              </a:spcAft>
              <a:defRPr sz="1800" b="0"/>
            </a:pPr>
            <a:r>
              <a:t>They set the physical and chemical conditions for life.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Biotic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Biotic components are grouped into:</a:t>
            </a:r>
          </a:p>
          <a:p>
            <a:pPr>
              <a:spcAft>
                <a:spcPts val="600"/>
              </a:spcAft>
              <a:defRPr sz="1800" b="0"/>
            </a:pPr>
            <a:r>
              <a:t>• Producers</a:t>
            </a:r>
          </a:p>
          <a:p>
            <a:pPr>
              <a:spcAft>
                <a:spcPts val="600"/>
              </a:spcAft>
              <a:defRPr sz="1800" b="0"/>
            </a:pPr>
            <a:r>
              <a:t>• Consumers</a:t>
            </a:r>
          </a:p>
          <a:p>
            <a:pPr>
              <a:spcAft>
                <a:spcPts val="600"/>
              </a:spcAft>
              <a:defRPr sz="1800" b="0"/>
            </a:pPr>
            <a:r>
              <a:t>• Decomposers</a:t>
            </a:r>
          </a:p>
          <a:p>
            <a:pPr>
              <a:spcAft>
                <a:spcPts val="600"/>
              </a:spcAft>
              <a:defRPr sz="1800" b="0"/>
            </a:pPr>
            <a:r>
              <a:t>Together they form interacting communities linked through feeding relationships and nutrient cycling.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Producers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Producers are autotrophs that manufacture organic matter, mainly through photosynthesis.</a:t>
            </a:r>
          </a:p>
          <a:p>
            <a:pPr>
              <a:spcAft>
                <a:spcPts val="600"/>
              </a:spcAft>
              <a:defRPr sz="1800" b="0"/>
            </a:pPr>
            <a:r>
              <a:t>Examples:</a:t>
            </a:r>
          </a:p>
          <a:p>
            <a:pPr>
              <a:spcAft>
                <a:spcPts val="600"/>
              </a:spcAft>
              <a:defRPr sz="1800" b="0"/>
            </a:pPr>
            <a:r>
              <a:t>• Green plants</a:t>
            </a:r>
          </a:p>
          <a:p>
            <a:pPr>
              <a:spcAft>
                <a:spcPts val="600"/>
              </a:spcAft>
              <a:defRPr sz="1800" b="0"/>
            </a:pPr>
            <a:r>
              <a:t>• Algae</a:t>
            </a:r>
          </a:p>
          <a:p>
            <a:pPr>
              <a:spcAft>
                <a:spcPts val="600"/>
              </a:spcAft>
              <a:defRPr sz="1800" b="0"/>
            </a:pPr>
            <a:r>
              <a:t>• Phytoplankton</a:t>
            </a:r>
          </a:p>
          <a:p>
            <a:pPr>
              <a:spcAft>
                <a:spcPts val="600"/>
              </a:spcAft>
              <a:defRPr sz="1800" b="0"/>
            </a:pPr>
            <a:r>
              <a:t>They form the principal entry point of solar energy into most ecosystems.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Consumers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Consumers obtain energy and nutrients by feeding on other organisms.</a:t>
            </a:r>
          </a:p>
          <a:p>
            <a:pPr>
              <a:spcAft>
                <a:spcPts val="600"/>
              </a:spcAft>
              <a:defRPr sz="1800" b="0"/>
            </a:pPr>
            <a:r>
              <a:t>• Primary consumers: herbivores</a:t>
            </a:r>
          </a:p>
          <a:p>
            <a:pPr>
              <a:spcAft>
                <a:spcPts val="600"/>
              </a:spcAft>
              <a:defRPr sz="1800" b="0"/>
            </a:pPr>
            <a:r>
              <a:t>• Secondary consumers: carnivores feeding on herbivores</a:t>
            </a:r>
          </a:p>
          <a:p>
            <a:pPr>
              <a:spcAft>
                <a:spcPts val="600"/>
              </a:spcAft>
              <a:defRPr sz="1800" b="0"/>
            </a:pPr>
            <a:r>
              <a:t>• Tertiary consumers: higher-level predators</a:t>
            </a:r>
          </a:p>
          <a:p>
            <a:pPr>
              <a:spcAft>
                <a:spcPts val="600"/>
              </a:spcAft>
              <a:defRPr sz="1800" b="0"/>
            </a:pPr>
            <a:r>
              <a:t>Omnivores can occupy more than one trophic level.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Decomposers and Detritivores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Decomposers, especially fungi and bacteria, break down organic matter.</a:t>
            </a:r>
          </a:p>
          <a:p>
            <a:pPr>
              <a:spcAft>
                <a:spcPts val="600"/>
              </a:spcAft>
              <a:defRPr sz="1800" b="0"/>
            </a:pPr>
            <a:r>
              <a:t>Detritivores consume dead organic material.</a:t>
            </a:r>
          </a:p>
          <a:p>
            <a:pPr>
              <a:spcAft>
                <a:spcPts val="600"/>
              </a:spcAft>
              <a:defRPr sz="1800" b="0"/>
            </a:pPr>
            <a:r>
              <a:t>They release nutrients and help return elements to forms that can re-enter ecosystem cycles.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Structure of an Ecosystem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Ecosystem structure includes:</a:t>
            </a:r>
          </a:p>
          <a:p>
            <a:pPr>
              <a:spcAft>
                <a:spcPts val="600"/>
              </a:spcAft>
              <a:defRPr sz="1800" b="0"/>
            </a:pPr>
            <a:r>
              <a:t>• Abiotic environment</a:t>
            </a:r>
          </a:p>
          <a:p>
            <a:pPr>
              <a:spcAft>
                <a:spcPts val="600"/>
              </a:spcAft>
              <a:defRPr sz="1800" b="0"/>
            </a:pPr>
            <a:r>
              <a:t>• Species composition</a:t>
            </a:r>
          </a:p>
          <a:p>
            <a:pPr>
              <a:spcAft>
                <a:spcPts val="600"/>
              </a:spcAft>
              <a:defRPr sz="1800" b="0"/>
            </a:pPr>
            <a:r>
              <a:t>• Spatial arrangement</a:t>
            </a:r>
          </a:p>
          <a:p>
            <a:pPr>
              <a:spcAft>
                <a:spcPts val="600"/>
              </a:spcAft>
              <a:defRPr sz="1800" b="0"/>
            </a:pPr>
            <a:r>
              <a:t>• Trophic organisation</a:t>
            </a:r>
          </a:p>
          <a:p>
            <a:pPr>
              <a:spcAft>
                <a:spcPts val="600"/>
              </a:spcAft>
              <a:defRPr sz="1800" b="0"/>
            </a:pPr>
            <a:r>
              <a:t>• Biomass and productivity</a:t>
            </a:r>
          </a:p>
          <a:p>
            <a:pPr>
              <a:spcAft>
                <a:spcPts val="600"/>
              </a:spcAft>
              <a:defRPr sz="1800" b="0"/>
            </a:pPr>
            <a:r>
              <a:t>These elements are linked through energy and matter transfers.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Functions of Ecosystems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Major functions:</a:t>
            </a:r>
          </a:p>
          <a:p>
            <a:pPr>
              <a:spcAft>
                <a:spcPts val="600"/>
              </a:spcAft>
              <a:defRPr sz="1800" b="0"/>
            </a:pPr>
            <a:r>
              <a:t>• Primary production</a:t>
            </a:r>
          </a:p>
          <a:p>
            <a:pPr>
              <a:spcAft>
                <a:spcPts val="600"/>
              </a:spcAft>
              <a:defRPr sz="1800" b="0"/>
            </a:pPr>
            <a:r>
              <a:t>• Energy transfer</a:t>
            </a:r>
          </a:p>
          <a:p>
            <a:pPr>
              <a:spcAft>
                <a:spcPts val="600"/>
              </a:spcAft>
              <a:defRPr sz="1800" b="0"/>
            </a:pPr>
            <a:r>
              <a:t>• Decomposition</a:t>
            </a:r>
          </a:p>
          <a:p>
            <a:pPr>
              <a:spcAft>
                <a:spcPts val="600"/>
              </a:spcAft>
              <a:defRPr sz="1800" b="0"/>
            </a:pPr>
            <a:r>
              <a:t>• Nutrient cycling</a:t>
            </a:r>
          </a:p>
          <a:p>
            <a:pPr>
              <a:spcAft>
                <a:spcPts val="600"/>
              </a:spcAft>
              <a:defRPr sz="1800" b="0"/>
            </a:pPr>
            <a:r>
              <a:t>• Regulation of water and gases</a:t>
            </a:r>
          </a:p>
          <a:p>
            <a:pPr>
              <a:spcAft>
                <a:spcPts val="600"/>
              </a:spcAft>
              <a:defRPr sz="1800" b="0"/>
            </a:pPr>
            <a:r>
              <a:t>• Maintenance of ecological interactions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Energy Flow in Ecosystems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Energy enters mainly as sunlight, is captured by producers and transferred through trophic levels.</a:t>
            </a:r>
          </a:p>
          <a:p>
            <a:pPr>
              <a:spcAft>
                <a:spcPts val="600"/>
              </a:spcAft>
              <a:defRPr sz="1800" b="0"/>
            </a:pPr>
            <a:r>
              <a:t>Energy flow is essentially one-way.</a:t>
            </a:r>
          </a:p>
          <a:p>
            <a:pPr>
              <a:spcAft>
                <a:spcPts val="600"/>
              </a:spcAft>
              <a:defRPr sz="1800" b="0"/>
            </a:pPr>
            <a:r>
              <a:t>A substantial proportion is dissipated as heat at each transfer.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Primary Productivity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Gross primary productivity (GPP) is the total rate at which producers capture energy.</a:t>
            </a:r>
          </a:p>
          <a:p>
            <a:pPr>
              <a:spcAft>
                <a:spcPts val="600"/>
              </a:spcAft>
              <a:defRPr sz="1800" b="0"/>
            </a:pPr>
            <a:r>
              <a:t>Net primary productivity (NPP) is approximately GPP minus energy used in producer respiration.</a:t>
            </a:r>
          </a:p>
          <a:p>
            <a:pPr>
              <a:spcAft>
                <a:spcPts val="600"/>
              </a:spcAft>
              <a:defRPr sz="1800" b="0"/>
            </a:pPr>
            <a:r>
              <a:t>NPP represents energy available for growth and consumers.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Trophic Levels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Typical trophic sequence:</a:t>
            </a:r>
          </a:p>
          <a:p>
            <a:pPr>
              <a:spcAft>
                <a:spcPts val="600"/>
              </a:spcAft>
              <a:defRPr sz="1800" b="0"/>
            </a:pPr>
            <a:r>
              <a:t>1. Producers</a:t>
            </a:r>
          </a:p>
          <a:p>
            <a:pPr>
              <a:spcAft>
                <a:spcPts val="600"/>
              </a:spcAft>
              <a:defRPr sz="1800" b="0"/>
            </a:pPr>
            <a:r>
              <a:t>2. Primary consumers</a:t>
            </a:r>
          </a:p>
          <a:p>
            <a:pPr>
              <a:spcAft>
                <a:spcPts val="600"/>
              </a:spcAft>
              <a:defRPr sz="1800" b="0"/>
            </a:pPr>
            <a:r>
              <a:t>3. Secondary consumers</a:t>
            </a:r>
          </a:p>
          <a:p>
            <a:pPr>
              <a:spcAft>
                <a:spcPts val="600"/>
              </a:spcAft>
              <a:defRPr sz="1800" b="0"/>
            </a:pPr>
            <a:r>
              <a:t>4. Tertiary consumers</a:t>
            </a:r>
          </a:p>
          <a:p>
            <a:pPr>
              <a:spcAft>
                <a:spcPts val="600"/>
              </a:spcAft>
              <a:defRPr sz="1800" b="0"/>
            </a:pPr>
            <a:r>
              <a:t>Some food webs contain additional higher levels, but energy availability generally declines upward.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Food Chain: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 food chain is a linear pathway showing transfer of food and energy.</a:t>
            </a:r>
          </a:p>
          <a:p>
            <a:pPr>
              <a:spcAft>
                <a:spcPts val="600"/>
              </a:spcAft>
              <a:defRPr sz="1800" b="0"/>
            </a:pPr>
            <a:r>
              <a:t>Example:</a:t>
            </a:r>
          </a:p>
          <a:p>
            <a:pPr>
              <a:spcAft>
                <a:spcPts val="600"/>
              </a:spcAft>
              <a:defRPr sz="1800" b="0"/>
            </a:pPr>
            <a:r>
              <a:t>Grass → Grasshopper → Frog → Snake → Hawk</a:t>
            </a:r>
          </a:p>
          <a:p>
            <a:pPr>
              <a:spcAft>
                <a:spcPts val="600"/>
              </a:spcAft>
              <a:defRPr sz="1800" b="0"/>
            </a:pPr>
            <a:r>
              <a:t>Real ecosystems contain many interconnected chains.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Types of Food Chains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Grazing food chain begins with living green plants.</a:t>
            </a:r>
          </a:p>
          <a:p>
            <a:pPr>
              <a:spcAft>
                <a:spcPts val="600"/>
              </a:spcAft>
              <a:defRPr sz="1800" b="0"/>
            </a:pPr>
            <a:r>
              <a:t>Detritus food chain begins with dead organic matter.</a:t>
            </a:r>
          </a:p>
          <a:p>
            <a:pPr>
              <a:spcAft>
                <a:spcPts val="600"/>
              </a:spcAft>
              <a:defRPr sz="1800" b="0"/>
            </a:pPr>
            <a:r>
              <a:t>Both pathways contribute to energy transfer and nutrient cycling in ecosystems.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Food Web: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 food web is a network of interconnected food chains.</a:t>
            </a:r>
          </a:p>
          <a:p>
            <a:pPr>
              <a:spcAft>
                <a:spcPts val="600"/>
              </a:spcAft>
              <a:defRPr sz="1800" b="0"/>
            </a:pPr>
            <a:r>
              <a:t>It reflects multiple feeding relationships and alternative pathways of energy transfer.</a:t>
            </a:r>
          </a:p>
          <a:p>
            <a:pPr>
              <a:spcAft>
                <a:spcPts val="600"/>
              </a:spcAft>
              <a:defRPr sz="1800" b="0"/>
            </a:pPr>
            <a:r>
              <a:t>Food webs usually provide a more realistic representation than a single food chain.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Importance of Food Webs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Show ecological interdependence</a:t>
            </a:r>
          </a:p>
          <a:p>
            <a:pPr>
              <a:spcAft>
                <a:spcPts val="600"/>
              </a:spcAft>
              <a:defRPr sz="1800" b="0"/>
            </a:pPr>
            <a:r>
              <a:t>• Identify multiple energy pathways</a:t>
            </a:r>
          </a:p>
          <a:p>
            <a:pPr>
              <a:spcAft>
                <a:spcPts val="600"/>
              </a:spcAft>
              <a:defRPr sz="1800" b="0"/>
            </a:pPr>
            <a:r>
              <a:t>• Help explain ecosystem stability and responses to species loss</a:t>
            </a:r>
          </a:p>
          <a:p>
            <a:pPr>
              <a:spcAft>
                <a:spcPts val="600"/>
              </a:spcAft>
              <a:defRPr sz="1800" b="0"/>
            </a:pPr>
            <a:r>
              <a:t>• Illustrate omnivory and feeding overlap</a:t>
            </a:r>
          </a:p>
          <a:p>
            <a:pPr>
              <a:spcAft>
                <a:spcPts val="600"/>
              </a:spcAft>
              <a:defRPr sz="1800" b="0"/>
            </a:pPr>
            <a:r>
              <a:t>Complexity does not automatically mean greater stability; network structure matters.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Ecological Pyramids: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Ecological pyramids graphically represent trophic relationships.</a:t>
            </a:r>
          </a:p>
          <a:p>
            <a:pPr>
              <a:spcAft>
                <a:spcPts val="600"/>
              </a:spcAft>
              <a:defRPr sz="1800" b="0"/>
            </a:pPr>
            <a:r>
              <a:t>Three main types:</a:t>
            </a:r>
          </a:p>
          <a:p>
            <a:pPr>
              <a:spcAft>
                <a:spcPts val="600"/>
              </a:spcAft>
              <a:defRPr sz="1800" b="0"/>
            </a:pPr>
            <a:r>
              <a:t>• Pyramid of numbers</a:t>
            </a:r>
          </a:p>
          <a:p>
            <a:pPr>
              <a:spcAft>
                <a:spcPts val="600"/>
              </a:spcAft>
              <a:defRPr sz="1800" b="0"/>
            </a:pPr>
            <a:r>
              <a:t>• Pyramid of biomass</a:t>
            </a:r>
          </a:p>
          <a:p>
            <a:pPr>
              <a:spcAft>
                <a:spcPts val="600"/>
              </a:spcAft>
              <a:defRPr sz="1800" b="0"/>
            </a:pPr>
            <a:r>
              <a:t>• Pyramid of energy</a:t>
            </a:r>
          </a:p>
          <a:p>
            <a:pPr>
              <a:spcAft>
                <a:spcPts val="600"/>
              </a:spcAft>
              <a:defRPr sz="1800" b="0"/>
            </a:pPr>
            <a:r>
              <a:t>They help compare trophic levels.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Pyramid of Numbers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Shows the number of organisms at each trophic level.</a:t>
            </a:r>
          </a:p>
          <a:p>
            <a:pPr>
              <a:spcAft>
                <a:spcPts val="600"/>
              </a:spcAft>
              <a:defRPr sz="1800" b="0"/>
            </a:pPr>
            <a:r>
              <a:t>It may be upright or inverted depending on ecosystem structure.</a:t>
            </a:r>
          </a:p>
          <a:p>
            <a:pPr>
              <a:spcAft>
                <a:spcPts val="600"/>
              </a:spcAft>
              <a:defRPr sz="1800" b="0"/>
            </a:pPr>
            <a:r>
              <a:t>Example: one large tree can support many herbivorous insects, producing an inverted pattern.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Pyramid of Biomass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Shows total standing biomass at each trophic level.</a:t>
            </a:r>
          </a:p>
          <a:p>
            <a:pPr>
              <a:spcAft>
                <a:spcPts val="600"/>
              </a:spcAft>
              <a:defRPr sz="1800" b="0"/>
            </a:pPr>
            <a:r>
              <a:t>Usually upright in many terrestrial ecosystems.</a:t>
            </a:r>
          </a:p>
          <a:p>
            <a:pPr>
              <a:spcAft>
                <a:spcPts val="600"/>
              </a:spcAft>
              <a:defRPr sz="1800" b="0"/>
            </a:pPr>
            <a:r>
              <a:t>It can be inverted in some aquatic ecosystems because phytoplankton have rapid turnover and low standing biomass.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Pyramid of Energy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Shows energy available at each trophic level over a specified period.</a:t>
            </a:r>
          </a:p>
          <a:p>
            <a:pPr>
              <a:spcAft>
                <a:spcPts val="600"/>
              </a:spcAft>
              <a:defRPr sz="1800" b="0"/>
            </a:pPr>
            <a:r>
              <a:t>It is always upright because energy is lost as heat during transfers and is not recycled within the ecosystem.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Ecological Efficiency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Only a fraction of energy at one trophic level is transferred to the next.</a:t>
            </a:r>
          </a:p>
          <a:p>
            <a:pPr>
              <a:spcAft>
                <a:spcPts val="600"/>
              </a:spcAft>
              <a:defRPr sz="1800" b="0"/>
            </a:pPr>
            <a:r>
              <a:t>Losses occur through respiration, movement, excretion, incomplete digestion and heat dissipation.</a:t>
            </a:r>
          </a:p>
          <a:p>
            <a:pPr>
              <a:spcAft>
                <a:spcPts val="600"/>
              </a:spcAft>
              <a:defRPr sz="1800" b="0"/>
            </a:pPr>
            <a:r>
              <a:t>This limits the number of trophic levels in most ecosystems.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Nutrient Cycling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Unlike energy, matter is recycled.</a:t>
            </a:r>
          </a:p>
          <a:p>
            <a:pPr>
              <a:spcAft>
                <a:spcPts val="600"/>
              </a:spcAft>
              <a:defRPr sz="1800" b="0"/>
            </a:pPr>
            <a:r>
              <a:t>Major cycles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Carbon cycle</a:t>
            </a:r>
          </a:p>
          <a:p>
            <a:pPr>
              <a:spcAft>
                <a:spcPts val="600"/>
              </a:spcAft>
              <a:defRPr sz="1800" b="0"/>
            </a:pPr>
            <a:r>
              <a:t>• Nitrogen cycle</a:t>
            </a:r>
          </a:p>
          <a:p>
            <a:pPr>
              <a:spcAft>
                <a:spcPts val="600"/>
              </a:spcAft>
              <a:defRPr sz="1800" b="0"/>
            </a:pPr>
            <a:r>
              <a:t>• Phosphorus cycle</a:t>
            </a:r>
          </a:p>
          <a:p>
            <a:pPr>
              <a:spcAft>
                <a:spcPts val="600"/>
              </a:spcAft>
              <a:defRPr sz="1800" b="0"/>
            </a:pPr>
            <a:r>
              <a:t>• Water cycle</a:t>
            </a:r>
          </a:p>
          <a:p>
            <a:pPr>
              <a:spcAft>
                <a:spcPts val="600"/>
              </a:spcAft>
              <a:defRPr sz="1800" b="0"/>
            </a:pPr>
            <a:r>
              <a:t>Decomposers play a key role in returning nutrients to the environment.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Ecosystem Dynamics and Human Impacts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Ecosystems change through succession, disturbance and environmental variability.</a:t>
            </a:r>
          </a:p>
          <a:p>
            <a:pPr>
              <a:spcAft>
                <a:spcPts val="600"/>
              </a:spcAft>
              <a:defRPr sz="1800" b="0"/>
            </a:pPr>
            <a:r>
              <a:t>Human pressures include habitat conversion, pollution, overharvesting, invasive species and climate change.</a:t>
            </a:r>
          </a:p>
          <a:p>
            <a:pPr>
              <a:spcAft>
                <a:spcPts val="600"/>
              </a:spcAft>
              <a:defRPr sz="1800" b="0"/>
            </a:pPr>
            <a:r>
              <a:t>Management should maintain ecological functions and resilience.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Conclusion: Integrated Ecosystem Understanding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An ecosystem links organisms and the physical environment through energy flow and nutrient cycling.</a:t>
            </a:r>
          </a:p>
          <a:p>
            <a:pPr>
              <a:spcAft>
                <a:spcPts val="600"/>
              </a:spcAft>
              <a:defRPr sz="1800" b="0"/>
            </a:pPr>
            <a:r>
              <a:t>Food chains and food webs describe feeding relationships, while ecological pyramids summarise trophic structure.</a:t>
            </a:r>
          </a:p>
          <a:p>
            <a:pPr>
              <a:spcAft>
                <a:spcPts val="600"/>
              </a:spcAft>
              <a:defRPr sz="1800" b="0"/>
            </a:pPr>
            <a:r>
              <a:t>Understanding these links supports conservation and sustainable resource management.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</TotalTime>
  <Words>880</Words>
  <Application>Microsoft Office PowerPoint</Application>
  <PresentationFormat>Widescreen</PresentationFormat>
  <Paragraphs>154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2026-09-04T14:07:51Z</dcterms:modified>
  <cp:category/>
</cp:coreProperties>
</file>