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8292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4.png" Id="rId20" /><Relationship Type="http://schemas.openxmlformats.org/officeDocument/2006/relationships/image" Target="/ppt/media/image3.pn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9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Disaster Management: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Mitigation: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Mitigation refers to measures that reduce the severity or likelihood of disaster impacts.</a:t>
            </a:r>
          </a:p>
          <a:p>
            <a:pPr>
              <a:spcAft>
                <a:spcPts val="700"/>
              </a:spcAft>
              <a:defRPr sz="1800" b="0"/>
            </a:pPr>
            <a:r>
              <a:t>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Safe land-use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Building codes</a:t>
            </a:r>
          </a:p>
          <a:p>
            <a:pPr>
              <a:spcAft>
                <a:spcPts val="700"/>
              </a:spcAft>
              <a:defRPr sz="1800" b="0"/>
            </a:pPr>
            <a:r>
              <a:t>• Flood drainage and retention</a:t>
            </a:r>
          </a:p>
          <a:p>
            <a:pPr>
              <a:spcAft>
                <a:spcPts val="700"/>
              </a:spcAft>
              <a:defRPr sz="1800" b="0"/>
            </a:pPr>
            <a:r>
              <a:t>• Slope stabilisation</a:t>
            </a:r>
          </a:p>
          <a:p>
            <a:pPr>
              <a:spcAft>
                <a:spcPts val="700"/>
              </a:spcAft>
              <a:defRPr sz="1800" b="0"/>
            </a:pPr>
            <a:r>
              <a:t>• Cyclone-resistant construction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Structural Mitigation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Structural measures involve physical infrastructure.</a:t>
            </a:r>
          </a:p>
          <a:p>
            <a:pPr>
              <a:spcAft>
                <a:spcPts val="700"/>
              </a:spcAft>
              <a:defRPr sz="1800" b="0"/>
            </a:pPr>
            <a:r>
              <a:t>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Embankments and drainage</a:t>
            </a:r>
          </a:p>
          <a:p>
            <a:pPr>
              <a:spcAft>
                <a:spcPts val="700"/>
              </a:spcAft>
              <a:defRPr sz="1800" b="0"/>
            </a:pPr>
            <a:r>
              <a:t>• Retaining structures</a:t>
            </a:r>
          </a:p>
          <a:p>
            <a:pPr>
              <a:spcAft>
                <a:spcPts val="700"/>
              </a:spcAft>
              <a:defRPr sz="1800" b="0"/>
            </a:pPr>
            <a:r>
              <a:t>• Cyclone shelters</a:t>
            </a:r>
          </a:p>
          <a:p>
            <a:pPr>
              <a:spcAft>
                <a:spcPts val="700"/>
              </a:spcAft>
              <a:defRPr sz="1800" b="0"/>
            </a:pPr>
            <a:r>
              <a:t>• Seismic retrofitting</a:t>
            </a:r>
          </a:p>
          <a:p>
            <a:pPr>
              <a:spcAft>
                <a:spcPts val="700"/>
              </a:spcAft>
              <a:defRPr sz="1800" b="0"/>
            </a:pPr>
            <a:r>
              <a:t>• Stronger bridges and buildings</a:t>
            </a:r>
          </a:p>
          <a:p>
            <a:pPr>
              <a:spcAft>
                <a:spcPts val="700"/>
              </a:spcAft>
              <a:defRPr sz="1800" b="0"/>
            </a:pPr>
            <a:r>
              <a:t>Structural measures should be based on risk assessment.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Non-Structural Mitigation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Non-structural measures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Land-use regulations</a:t>
            </a:r>
          </a:p>
          <a:p>
            <a:pPr>
              <a:spcAft>
                <a:spcPts val="700"/>
              </a:spcAft>
              <a:defRPr sz="1800" b="0"/>
            </a:pPr>
            <a:r>
              <a:t>• Building codes</a:t>
            </a:r>
          </a:p>
          <a:p>
            <a:pPr>
              <a:spcAft>
                <a:spcPts val="700"/>
              </a:spcAft>
              <a:defRPr sz="1800" b="0"/>
            </a:pPr>
            <a:r>
              <a:t>• Insurance and risk financing</a:t>
            </a:r>
          </a:p>
          <a:p>
            <a:pPr>
              <a:spcAft>
                <a:spcPts val="700"/>
              </a:spcAft>
              <a:defRPr sz="1800" b="0"/>
            </a:pPr>
            <a:r>
              <a:t>• Public awareness</a:t>
            </a:r>
          </a:p>
          <a:p>
            <a:pPr>
              <a:spcAft>
                <a:spcPts val="700"/>
              </a:spcAft>
              <a:defRPr sz="1800" b="0"/>
            </a:pPr>
            <a:r>
              <a:t>• Hazard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Environmental regulation</a:t>
            </a:r>
          </a:p>
          <a:p>
            <a:pPr>
              <a:spcAft>
                <a:spcPts val="700"/>
              </a:spcAft>
              <a:defRPr sz="1800" b="0"/>
            </a:pPr>
            <a:r>
              <a:t>They complement physical infrastructure.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Preparedness: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Preparedness builds capacities to respond before a disaster occurs.</a:t>
            </a:r>
          </a:p>
          <a:p>
            <a:pPr>
              <a:spcAft>
                <a:spcPts val="700"/>
              </a:spcAft>
              <a:defRPr sz="1800" b="0"/>
            </a:pPr>
            <a:r>
              <a:t>Key actions:</a:t>
            </a:r>
          </a:p>
          <a:p>
            <a:pPr>
              <a:spcAft>
                <a:spcPts val="700"/>
              </a:spcAft>
              <a:defRPr sz="1800" b="0"/>
            </a:pPr>
            <a:r>
              <a:t>• Emergency plans</a:t>
            </a:r>
          </a:p>
          <a:p>
            <a:pPr>
              <a:spcAft>
                <a:spcPts val="700"/>
              </a:spcAft>
              <a:defRPr sz="1800" b="0"/>
            </a:pPr>
            <a:r>
              <a:t>• Warning systems</a:t>
            </a:r>
          </a:p>
          <a:p>
            <a:pPr>
              <a:spcAft>
                <a:spcPts val="700"/>
              </a:spcAft>
              <a:defRPr sz="1800" b="0"/>
            </a:pPr>
            <a:r>
              <a:t>• Drills</a:t>
            </a:r>
          </a:p>
          <a:p>
            <a:pPr>
              <a:spcAft>
                <a:spcPts val="700"/>
              </a:spcAft>
              <a:defRPr sz="1800" b="0"/>
            </a:pPr>
            <a:r>
              <a:t>• Evacuation routes</a:t>
            </a:r>
          </a:p>
          <a:p>
            <a:pPr>
              <a:spcAft>
                <a:spcPts val="700"/>
              </a:spcAft>
              <a:defRPr sz="1800" b="0"/>
            </a:pPr>
            <a:r>
              <a:t>• Emergency supplies</a:t>
            </a:r>
          </a:p>
          <a:p>
            <a:pPr>
              <a:spcAft>
                <a:spcPts val="700"/>
              </a:spcAft>
              <a:defRPr sz="1800" b="0"/>
            </a:pPr>
            <a:r>
              <a:t>• Training and coordination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Early Warning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Effective warning requires four linked components:</a:t>
            </a:r>
          </a:p>
          <a:p>
            <a:pPr>
              <a:spcAft>
                <a:spcPts val="700"/>
              </a:spcAft>
              <a:defRPr sz="1800" b="0"/>
            </a:pPr>
            <a:r>
              <a:t>1. Risk knowledge</a:t>
            </a:r>
          </a:p>
          <a:p>
            <a:pPr>
              <a:spcAft>
                <a:spcPts val="700"/>
              </a:spcAft>
              <a:defRPr sz="1800" b="0"/>
            </a:pPr>
            <a:r>
              <a:t>2. Monitoring and forecasting</a:t>
            </a:r>
          </a:p>
          <a:p>
            <a:pPr>
              <a:spcAft>
                <a:spcPts val="700"/>
              </a:spcAft>
              <a:defRPr sz="1800" b="0"/>
            </a:pPr>
            <a:r>
              <a:t>3. Warning communication</a:t>
            </a:r>
          </a:p>
          <a:p>
            <a:pPr>
              <a:spcAft>
                <a:spcPts val="700"/>
              </a:spcAft>
              <a:defRPr sz="1800" b="0"/>
            </a:pPr>
            <a:r>
              <a:t>4. Preparedness and response capability</a:t>
            </a:r>
          </a:p>
          <a:p>
            <a:pPr>
              <a:spcAft>
                <a:spcPts val="700"/>
              </a:spcAft>
              <a:defRPr sz="1800" b="0"/>
            </a:pPr>
            <a:r>
              <a:t>A warning is useful only when people can understand and act on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Emergency Response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Response aims to save lives and reduce immediate suffering.</a:t>
            </a:r>
          </a:p>
          <a:p>
            <a:pPr>
              <a:spcAft>
                <a:spcPts val="700"/>
              </a:spcAft>
              <a:defRPr sz="1800" b="0"/>
            </a:pPr>
            <a:r>
              <a:t>Key activities:</a:t>
            </a:r>
          </a:p>
          <a:p>
            <a:pPr>
              <a:spcAft>
                <a:spcPts val="700"/>
              </a:spcAft>
              <a:defRPr sz="1800" b="0"/>
            </a:pPr>
            <a:r>
              <a:t>• Search and rescue</a:t>
            </a:r>
          </a:p>
          <a:p>
            <a:pPr>
              <a:spcAft>
                <a:spcPts val="700"/>
              </a:spcAft>
              <a:defRPr sz="1800" b="0"/>
            </a:pPr>
            <a:r>
              <a:t>• Evacuation</a:t>
            </a:r>
          </a:p>
          <a:p>
            <a:pPr>
              <a:spcAft>
                <a:spcPts val="700"/>
              </a:spcAft>
              <a:defRPr sz="1800" b="0"/>
            </a:pPr>
            <a:r>
              <a:t>• First aid and medical care</a:t>
            </a:r>
          </a:p>
          <a:p>
            <a:pPr>
              <a:spcAft>
                <a:spcPts val="700"/>
              </a:spcAft>
              <a:defRPr sz="1800" b="0"/>
            </a:pPr>
            <a:r>
              <a:t>• Temporary shelter</a:t>
            </a:r>
          </a:p>
          <a:p>
            <a:pPr>
              <a:spcAft>
                <a:spcPts val="700"/>
              </a:spcAft>
              <a:defRPr sz="1800" b="0"/>
            </a:pPr>
            <a:r>
              <a:t>• Food and water supply</a:t>
            </a:r>
          </a:p>
          <a:p>
            <a:pPr>
              <a:spcAft>
                <a:spcPts val="700"/>
              </a:spcAft>
              <a:defRPr sz="1800" b="0"/>
            </a:pPr>
            <a:r>
              <a:t>• Communication and coordination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Recovery and Reconstruction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Recovery includes restoration of:</a:t>
            </a:r>
          </a:p>
          <a:p>
            <a:pPr>
              <a:spcAft>
                <a:spcPts val="700"/>
              </a:spcAft>
              <a:defRPr sz="1800" b="0"/>
            </a:pPr>
            <a:r>
              <a:t>• Housing</a:t>
            </a:r>
          </a:p>
          <a:p>
            <a:pPr>
              <a:spcAft>
                <a:spcPts val="700"/>
              </a:spcAft>
              <a:defRPr sz="1800" b="0"/>
            </a:pPr>
            <a:r>
              <a:t>• Livelihoods</a:t>
            </a:r>
          </a:p>
          <a:p>
            <a:pPr>
              <a:spcAft>
                <a:spcPts val="700"/>
              </a:spcAft>
              <a:defRPr sz="1800" b="0"/>
            </a:pPr>
            <a:r>
              <a:t>• Infrastructure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Public services</a:t>
            </a:r>
          </a:p>
          <a:p>
            <a:pPr>
              <a:spcAft>
                <a:spcPts val="700"/>
              </a:spcAft>
              <a:defRPr sz="1800" b="0"/>
            </a:pPr>
            <a:r>
              <a:t>Reconstruction should follow the principle of building back safer and reducing future risk.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Disaster Risk Reduction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India's disaster management framework emphasises prevention, mitigation, preparedness, response, recovery and resilience.</a:t>
            </a:r>
          </a:p>
          <a:p>
            <a:pPr>
              <a:spcAft>
                <a:spcPts val="700"/>
              </a:spcAft>
              <a:defRPr sz="1800" b="0"/>
            </a:pPr>
            <a:r>
              <a:t>It operates through national, state, district and local institutions.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NDMA: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National Disaster Management Authority (NDMA) is India's apex statutory body for disaster management.</a:t>
            </a:r>
          </a:p>
          <a:p>
            <a:pPr>
              <a:spcAft>
                <a:spcPts val="700"/>
              </a:spcAft>
              <a:defRPr sz="1800" b="0"/>
            </a:pPr>
            <a:r>
              <a:t>It lays down policies, plans and guidelines for disaster management and promotes a coordinated national approach.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NDMA: Major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Key responsibilities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Formulating disaster management policies and guidelines</a:t>
            </a:r>
          </a:p>
          <a:p>
            <a:pPr>
              <a:spcAft>
                <a:spcPts val="700"/>
              </a:spcAft>
              <a:defRPr sz="1800" b="0"/>
            </a:pPr>
            <a:r>
              <a:t>• Coordinating national-level disaster management efforts</a:t>
            </a:r>
          </a:p>
          <a:p>
            <a:pPr>
              <a:spcAft>
                <a:spcPts val="700"/>
              </a:spcAft>
              <a:defRPr sz="1800" b="0"/>
            </a:pPr>
            <a:r>
              <a:t>• Supporting prevention, mitigation and preparedness</a:t>
            </a:r>
          </a:p>
          <a:p>
            <a:pPr>
              <a:spcAft>
                <a:spcPts val="700"/>
              </a:spcAft>
              <a:defRPr sz="1800" b="0"/>
            </a:pPr>
            <a:r>
              <a:t>• Promoting capacity building and awareness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NDMA and Risk Reduction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NDMA guidance covers multiple hazards and promotes measures such as:</a:t>
            </a:r>
          </a:p>
          <a:p>
            <a:pPr>
              <a:spcAft>
                <a:spcPts val="700"/>
              </a:spcAft>
              <a:defRPr sz="1800" b="0"/>
            </a:pPr>
            <a:r>
              <a:t>• Risk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Building safety</a:t>
            </a:r>
          </a:p>
          <a:p>
            <a:pPr>
              <a:spcAft>
                <a:spcPts val="700"/>
              </a:spcAft>
              <a:defRPr sz="1800" b="0"/>
            </a:pPr>
            <a:r>
              <a:t>• Early warning</a:t>
            </a:r>
          </a:p>
          <a:p>
            <a:pPr>
              <a:spcAft>
                <a:spcPts val="700"/>
              </a:spcAft>
              <a:defRPr sz="1800" b="0"/>
            </a:pPr>
            <a:r>
              <a:t>• Preparedness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Community awareness</a:t>
            </a:r>
          </a:p>
          <a:p>
            <a:pPr>
              <a:spcAft>
                <a:spcPts val="700"/>
              </a:spcAft>
              <a:defRPr sz="1800" b="0"/>
            </a:pPr>
            <a:r>
              <a:t>• Institutional coordination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NIDM: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National Institute of Disaster Management (NIDM) is a national institution focused on training, capacity development, education, research and knowledge management in disaster management.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NIDM: Major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Training disaster-management professionals</a:t>
            </a:r>
          </a:p>
          <a:p>
            <a:pPr>
              <a:spcAft>
                <a:spcPts val="700"/>
              </a:spcAft>
              <a:defRPr sz="1800" b="0"/>
            </a:pPr>
            <a:r>
              <a:t>• Capacity building</a:t>
            </a:r>
          </a:p>
          <a:p>
            <a:pPr>
              <a:spcAft>
                <a:spcPts val="700"/>
              </a:spcAft>
              <a:defRPr sz="1800" b="0"/>
            </a:pPr>
            <a:r>
              <a:t>• Research and documentation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 and awareness</a:t>
            </a:r>
          </a:p>
          <a:p>
            <a:pPr>
              <a:spcAft>
                <a:spcPts val="700"/>
              </a:spcAft>
              <a:defRPr sz="1800" b="0"/>
            </a:pPr>
            <a:r>
              <a:t>• Knowledge sharing</a:t>
            </a:r>
          </a:p>
          <a:p>
            <a:pPr>
              <a:spcAft>
                <a:spcPts val="700"/>
              </a:spcAft>
              <a:defRPr sz="1800" b="0"/>
            </a:pPr>
            <a:r>
              <a:t>• Supporting institutions and stakeholders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NDMA and NIDM: Complementary Roles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NDMA: national policy, guidelines, coordination and strategic direction.</a:t>
            </a:r>
          </a:p>
          <a:p>
            <a:pPr>
              <a:spcAft>
                <a:spcPts val="700"/>
              </a:spcAft>
              <a:defRPr sz="1800" b="0"/>
            </a:pPr>
            <a:r>
              <a:t>NIDM: education, training, research and capacity development.</a:t>
            </a:r>
          </a:p>
          <a:p>
            <a:pPr>
              <a:spcAft>
                <a:spcPts val="700"/>
              </a:spcAft>
              <a:defRPr sz="1800" b="0"/>
            </a:pPr>
            <a:r>
              <a:t>Both contribute to strengthening disaster resilience in India.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State and District Institutions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Disaster management also operates through state and district mechanisms.</a:t>
            </a:r>
          </a:p>
          <a:p>
            <a:pPr>
              <a:spcAft>
                <a:spcPts val="700"/>
              </a:spcAft>
              <a:defRPr sz="1800" b="0"/>
            </a:pPr>
            <a:r>
              <a:t>Important components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State Disaster Management Authorities</a:t>
            </a:r>
          </a:p>
          <a:p>
            <a:pPr>
              <a:spcAft>
                <a:spcPts val="700"/>
              </a:spcAft>
              <a:defRPr sz="1800" b="0"/>
            </a:pPr>
            <a:r>
              <a:t>• District Disaster Management Authorities</a:t>
            </a:r>
          </a:p>
          <a:p>
            <a:pPr>
              <a:spcAft>
                <a:spcPts val="700"/>
              </a:spcAft>
              <a:defRPr sz="1800" b="0"/>
            </a:pPr>
            <a:r>
              <a:t>• Emergency operations and local administration</a:t>
            </a:r>
          </a:p>
          <a:p>
            <a:pPr>
              <a:spcAft>
                <a:spcPts val="700"/>
              </a:spcAft>
              <a:defRPr sz="1800" b="0"/>
            </a:pPr>
            <a:r>
              <a:t>Effective coordination connects national policy with local action.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Indigenous Knowledge: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Indigenous or local knowledge is knowledge developed through long-term interaction between communities and their environment.</a:t>
            </a:r>
          </a:p>
          <a:p>
            <a:pPr>
              <a:spcAft>
                <a:spcPts val="700"/>
              </a:spcAft>
              <a:defRPr sz="1800" b="0"/>
            </a:pPr>
            <a:r>
              <a:t>It can include observations of weather, water, terrain, ecosystems, construction and local warning signs.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Examples of Indigenous Knowledge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Examples may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Traditional flood-safe settlement practices</a:t>
            </a:r>
          </a:p>
          <a:p>
            <a:pPr>
              <a:spcAft>
                <a:spcPts val="700"/>
              </a:spcAft>
              <a:defRPr sz="1800" b="0"/>
            </a:pPr>
            <a:r>
              <a:t>• Local indicators of rainfall or storms</a:t>
            </a:r>
          </a:p>
          <a:p>
            <a:pPr>
              <a:spcAft>
                <a:spcPts val="700"/>
              </a:spcAft>
              <a:defRPr sz="1800" b="0"/>
            </a:pPr>
            <a:r>
              <a:t>• Traditional water harvesting</a:t>
            </a:r>
          </a:p>
          <a:p>
            <a:pPr>
              <a:spcAft>
                <a:spcPts val="700"/>
              </a:spcAft>
              <a:defRPr sz="1800" b="0"/>
            </a:pPr>
            <a:r>
              <a:t>• Knowledge of safe routes and shelters</a:t>
            </a:r>
          </a:p>
          <a:p>
            <a:pPr>
              <a:spcAft>
                <a:spcPts val="700"/>
              </a:spcAft>
              <a:defRPr sz="1800" b="0"/>
            </a:pPr>
            <a:r>
              <a:t>• Local building practices adapted to climate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Value of Indigenous Knowledge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Indigenous knowledge can:</a:t>
            </a:r>
          </a:p>
          <a:p>
            <a:pPr>
              <a:spcAft>
                <a:spcPts val="700"/>
              </a:spcAft>
              <a:defRPr sz="1800" b="0"/>
            </a:pPr>
            <a:r>
              <a:t>• Provide locally specific information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Support early recognition of hazards</a:t>
            </a:r>
          </a:p>
          <a:p>
            <a:pPr>
              <a:spcAft>
                <a:spcPts val="700"/>
              </a:spcAft>
              <a:defRPr sz="1800" b="0"/>
            </a:pPr>
            <a:r>
              <a:t>• Strengthen trust and participation</a:t>
            </a:r>
          </a:p>
          <a:p>
            <a:pPr>
              <a:spcAft>
                <a:spcPts val="700"/>
              </a:spcAft>
              <a:defRPr sz="1800" b="0"/>
            </a:pPr>
            <a:r>
              <a:t>• Complement scientific forecasts</a:t>
            </a:r>
          </a:p>
          <a:p>
            <a:pPr>
              <a:spcAft>
                <a:spcPts val="700"/>
              </a:spcAft>
              <a:defRPr sz="1800" b="0"/>
            </a:pPr>
            <a:r>
              <a:t>It should be evaluated and integrated respectfully rather than romanticised.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Community-Based Disaster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Community-Based Disaster Management (CBDM) places local communities at the centre of risk assessment, preparedness, response and recovery.</a:t>
            </a:r>
          </a:p>
          <a:p>
            <a:pPr>
              <a:spcAft>
                <a:spcPts val="700"/>
              </a:spcAft>
              <a:defRPr sz="1800" b="0"/>
            </a:pPr>
            <a:r>
              <a:t>It recognises communities as active partners rather than passive recipients.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CBDM: Key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1. Participatory risk assessment</a:t>
            </a:r>
          </a:p>
          <a:p>
            <a:pPr>
              <a:spcAft>
                <a:spcPts val="700"/>
              </a:spcAft>
              <a:defRPr sz="1800" b="0"/>
            </a:pPr>
            <a:r>
              <a:t>2. Identify vulnerable households and resources</a:t>
            </a:r>
          </a:p>
          <a:p>
            <a:pPr>
              <a:spcAft>
                <a:spcPts val="700"/>
              </a:spcAft>
              <a:defRPr sz="1800" b="0"/>
            </a:pPr>
            <a:r>
              <a:t>3. Prepare local disaster plans</a:t>
            </a:r>
          </a:p>
          <a:p>
            <a:pPr>
              <a:spcAft>
                <a:spcPts val="700"/>
              </a:spcAft>
              <a:defRPr sz="1800" b="0"/>
            </a:pPr>
            <a:r>
              <a:t>4. Establish warning and communication systems</a:t>
            </a:r>
          </a:p>
          <a:p>
            <a:pPr>
              <a:spcAft>
                <a:spcPts val="700"/>
              </a:spcAft>
              <a:defRPr sz="1800" b="0"/>
            </a:pPr>
            <a:r>
              <a:t>5. Conduct drills and training</a:t>
            </a:r>
          </a:p>
          <a:p>
            <a:pPr>
              <a:spcAft>
                <a:spcPts val="700"/>
              </a:spcAft>
              <a:defRPr sz="1800" b="0"/>
            </a:pPr>
            <a:r>
              <a:t>6. Review and improve plans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Community Disaster Preparedness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Local preparedness can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Volunteer teams</a:t>
            </a:r>
          </a:p>
          <a:p>
            <a:pPr>
              <a:spcAft>
                <a:spcPts val="700"/>
              </a:spcAft>
              <a:defRPr sz="1800" b="0"/>
            </a:pPr>
            <a:r>
              <a:t>• First-aid training</a:t>
            </a:r>
          </a:p>
          <a:p>
            <a:pPr>
              <a:spcAft>
                <a:spcPts val="700"/>
              </a:spcAft>
              <a:defRPr sz="1800" b="0"/>
            </a:pPr>
            <a:r>
              <a:t>• Evacuation maps</a:t>
            </a:r>
          </a:p>
          <a:p>
            <a:pPr>
              <a:spcAft>
                <a:spcPts val="700"/>
              </a:spcAft>
              <a:defRPr sz="1800" b="0"/>
            </a:pPr>
            <a:r>
              <a:t>• Community shelters</a:t>
            </a:r>
          </a:p>
          <a:p>
            <a:pPr>
              <a:spcAft>
                <a:spcPts val="700"/>
              </a:spcAft>
              <a:defRPr sz="1800" b="0"/>
            </a:pPr>
            <a:r>
              <a:t>• Emergency contact networks</a:t>
            </a:r>
          </a:p>
          <a:p>
            <a:pPr>
              <a:spcAft>
                <a:spcPts val="700"/>
              </a:spcAft>
              <a:defRPr sz="1800" b="0"/>
            </a:pPr>
            <a:r>
              <a:t>• Special support for children, older people and persons with disabilities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Integrating Science and Local Knowledge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strongest approach combines:</a:t>
            </a:r>
          </a:p>
          <a:p>
            <a:pPr>
              <a:spcAft>
                <a:spcPts val="700"/>
              </a:spcAft>
              <a:defRPr sz="1800" b="0"/>
            </a:pPr>
            <a:r>
              <a:t>• Scientific hazard models</a:t>
            </a:r>
          </a:p>
          <a:p>
            <a:pPr>
              <a:spcAft>
                <a:spcPts val="700"/>
              </a:spcAft>
              <a:defRPr sz="1800" b="0"/>
            </a:pPr>
            <a:r>
              <a:t>• Remote sensing and GIS</a:t>
            </a:r>
          </a:p>
          <a:p>
            <a:pPr>
              <a:spcAft>
                <a:spcPts val="700"/>
              </a:spcAft>
              <a:defRPr sz="1800" b="0"/>
            </a:pPr>
            <a:r>
              <a:t>• Meteorological/seismic monitoring</a:t>
            </a:r>
          </a:p>
          <a:p>
            <a:pPr>
              <a:spcAft>
                <a:spcPts val="700"/>
              </a:spcAft>
              <a:defRPr sz="1800" b="0"/>
            </a:pPr>
            <a:r>
              <a:t>• Local observations and historical experience</a:t>
            </a:r>
          </a:p>
          <a:p>
            <a:pPr>
              <a:spcAft>
                <a:spcPts val="700"/>
              </a:spcAft>
              <a:defRPr sz="1800" b="0"/>
            </a:pPr>
            <a:r>
              <a:t>Participatory mapping can connect these knowledge systems.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Build Back Better and Equity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Recovery should reduce future vulnerability while addressing unequal impacts.</a:t>
            </a:r>
          </a:p>
          <a:p>
            <a:pPr>
              <a:spcAft>
                <a:spcPts val="700"/>
              </a:spcAft>
              <a:defRPr sz="1800" b="0"/>
            </a:pPr>
            <a:r>
              <a:t>Priority principles:</a:t>
            </a:r>
          </a:p>
          <a:p>
            <a:pPr>
              <a:spcAft>
                <a:spcPts val="700"/>
              </a:spcAft>
              <a:defRPr sz="1800" b="0"/>
            </a:pPr>
            <a:r>
              <a:t>• Safer reconstruction</a:t>
            </a:r>
          </a:p>
          <a:p>
            <a:pPr>
              <a:spcAft>
                <a:spcPts val="700"/>
              </a:spcAft>
              <a:defRPr sz="1800" b="0"/>
            </a:pPr>
            <a:r>
              <a:t>• Inclusive access to services</a:t>
            </a:r>
          </a:p>
          <a:p>
            <a:pPr>
              <a:spcAft>
                <a:spcPts val="700"/>
              </a:spcAft>
              <a:defRPr sz="1800" b="0"/>
            </a:pPr>
            <a:r>
              <a:t>• Livelihood restoration</a:t>
            </a:r>
          </a:p>
          <a:p>
            <a:pPr>
              <a:spcAft>
                <a:spcPts val="700"/>
              </a:spcAft>
              <a:defRPr sz="1800" b="0"/>
            </a:pPr>
            <a:r>
              <a:t>• Environmental sustainability</a:t>
            </a:r>
          </a:p>
          <a:p>
            <a:pPr>
              <a:spcAft>
                <a:spcPts val="700"/>
              </a:spcAft>
              <a:defRPr sz="1800" b="0"/>
            </a:pPr>
            <a:r>
              <a:t>• Participation of affected communities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Effective disaster management requires more than emergency response.</a:t>
            </a:r>
          </a:p>
          <a:p>
            <a:pPr>
              <a:spcAft>
                <a:spcPts val="700"/>
              </a:spcAft>
              <a:defRPr sz="1800" b="0"/>
            </a:pPr>
            <a:r>
              <a:t>Mitigation, preparedness, strong institutions such as NDMA and NIDM, indigenous knowledge and community-based action together strengthen resilience and reduce disaster risk.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912</Words>
  <Application>Microsoft Office PowerPoint</Application>
  <PresentationFormat>Widescreen</PresentationFormat>
  <Paragraphs>180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2026-09-04T13:58:14Z</dcterms:modified>
  <cp:category/>
</cp:coreProperties>
</file>