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41744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image" Target="/ppt/media/image1.jpg" Id="rId13" /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41507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2452269" y="1143000"/>
            <a:ext cx="7348422" cy="113877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B3649"/>
                </a:solidFill>
              </a:defRPr>
            </a:pPr>
            <a:r>
              <a:rPr dirty="0"/>
              <a:t>Concept &amp; Theory: Continental Drift, </a:t>
            </a:r>
            <a:endParaRPr lang="en-IN" dirty="0"/>
          </a:p>
          <a:p>
            <a:pPr algn="ctr">
              <a:defRPr sz="3400" b="1">
                <a:solidFill>
                  <a:srgbClr val="1B3649"/>
                </a:solidFill>
              </a:defRPr>
            </a:pPr>
            <a:r>
              <a:rPr dirty="0"/>
              <a:t>Plate Tectonics and Sea-Floor Spreading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3703320"/>
            <a:ext cx="10332720" cy="11887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t>Submitted by DR RANJITA ROY SARKAR</a:t>
            </a:r>
            <a:br/>
            <a:r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Continental Drift: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Alfred Wegener proposed that continents move over geological time.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He suggested that continents were once united in Pangaea.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drift challenged the idea of permanently fixed continents.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Pangaea and Panthalassa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Pangaea was the proposed supercontinent.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Panthalassa surrounded Pangaea as a global ocean.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Pangaea later fragmented into continental masses that continued to move.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Evidence: Continental Fit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coastlines of South America and Africa show a notable fit.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fit is strongest when continental shelves are considered.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This provided an early clue to former continental connections.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Evidence: Fossils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Mesosaurus fossils occur in South America and Africa.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Glossopteris occurs across several southern continents.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These distributions are consistent with former continental connections.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Evidence: Rocks and Mountains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Matching rock sequences occur across now-separated continents.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Mountain belts can align across continental margins.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Such geological continuity supports past connections.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Evidence: Palaeoclimate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Glacial deposits occur in regions now far from polar climates.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Coal deposits indicate former warm, humid environments in places now cooler.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Palaeoclimate evidence suggests continents changed latitude.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Weakness of Wegener's Theory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Wegener could not provide a satisfactory mechanism for continental movement.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forces he proposed were too weak to explain the observed motion.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Later oceanographic discoveries supplied stronger mechanisms and evidence.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Sea-Floor Spreading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Harry Hess proposed that new oceanic crust forms at mid-ocean ridges.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Magma rises, cools and creates new seafloor.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Older oceanic crust moves away from the ridge toward trenches and other boundaries.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Mid-Ocean Ridges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are long submarine mountain systems.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They mark major divergent plate boundaries.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Rifting, volcanism and hydrothermal activity occur along ridge systems.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Magnetic Stripes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Basalt records the direction of Earth's magnetic field as it cools.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Reversals create symmetrical magnetic patterns on either side of ridges.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These patterns strongly support sea-floor spreading.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Age of Oceanic Crust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Oceanic crust is generally youngest near mid-ocean ridges.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It becomes progressively older away from the ridge.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Very old oceanic crust is recycled through subduction.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Subduction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Dense oceanic lithosphere sinks into the mantle at convergent boundaries.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Trenches commonly mark subduction zones.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Subduction helps balance crust created at spreading centers.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Plate Tectonics: Core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lithosphere is divided into moving plates.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Plates interact at divergent, convergent and transform boundaries.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 motion explains earthquakes, volcanoes and many major landforms.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Divergent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Plates move apart and new lithosphere forms.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Mid-ocean ridges and continental rifts are typical examples.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Shallow earthquakes and volcanism are common.</a:t>
            </a:r>
          </a:p>
        </p:txBody>
      </p:sp>
      <p:sp>
        <p:nvSpPr>
          <p:cNvPr id="5" name="Oval 4"/>
          <p:cNvSpPr/>
          <p:nvPr/>
        </p:nvSpPr>
        <p:spPr>
          <a:xfrm>
            <a:off x="8595360" y="4526280"/>
            <a:ext cx="1828800" cy="1005840"/>
          </a:xfrm>
          <a:prstGeom prst="ellipse">
            <a:avLst/>
          </a:prstGeom>
          <a:solidFill>
            <a:srgbClr val="B9C8D2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Convergent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Plates move together.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Subduction or continental collision may occur.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Deep earthquakes, volcanic arcs and mountain belts can develop.</a:t>
            </a:r>
          </a:p>
        </p:txBody>
      </p:sp>
      <p:sp>
        <p:nvSpPr>
          <p:cNvPr id="5" name="Oval 4"/>
          <p:cNvSpPr/>
          <p:nvPr/>
        </p:nvSpPr>
        <p:spPr>
          <a:xfrm>
            <a:off x="8138160" y="4297680"/>
            <a:ext cx="2560320" cy="1371600"/>
          </a:xfrm>
          <a:prstGeom prst="ellipse">
            <a:avLst/>
          </a:prstGeom>
          <a:solidFill>
            <a:srgbClr val="BCCDDC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275320" y="4407408"/>
            <a:ext cx="2286000" cy="1152144"/>
          </a:xfrm>
          <a:prstGeom prst="ellipse">
            <a:avLst/>
          </a:prstGeom>
          <a:solidFill>
            <a:srgbClr val="DAB889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412480" y="4517136"/>
            <a:ext cx="2011679" cy="932688"/>
          </a:xfrm>
          <a:prstGeom prst="ellipse">
            <a:avLst/>
          </a:prstGeom>
          <a:solidFill>
            <a:srgbClr val="AF5D46"/>
          </a:solidFill>
          <a:ln>
            <a:solidFill>
              <a:srgbClr val="6464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Transform Boundaries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Plates slide laterally past one another.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Earthquakes are common along transform faults.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No major net creation or destruction of lithosphere occurs at the boundary.</a:t>
            </a:r>
          </a:p>
        </p:txBody>
      </p:sp>
      <p:sp>
        <p:nvSpPr>
          <p:cNvPr id="5" name="Arc 4"/>
          <p:cNvSpPr/>
          <p:nvPr/>
        </p:nvSpPr>
        <p:spPr>
          <a:xfrm>
            <a:off x="813816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54964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96112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372600" y="4297680"/>
            <a:ext cx="914400" cy="914400"/>
          </a:xfrm>
          <a:prstGeom prst="arc">
            <a:avLst/>
          </a:prstGeom>
          <a:ln w="25400">
            <a:solidFill>
              <a:srgbClr val="2D5A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Driving Forces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Slab pull is associated with sinking dense oceanic lithosphere.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Ridge push results from gravitational forces at elevated ridges.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Mantle convection and basal drag contribute to the broader geodynamic system.</a:t>
            </a:r>
          </a:p>
        </p:txBody>
      </p:sp>
      <p:sp>
        <p:nvSpPr>
          <p:cNvPr id="5" name="Parallelogram 4"/>
          <p:cNvSpPr/>
          <p:nvPr/>
        </p:nvSpPr>
        <p:spPr>
          <a:xfrm>
            <a:off x="8138160" y="4297680"/>
            <a:ext cx="1188720" cy="777240"/>
          </a:xfrm>
          <a:prstGeom prst="parallelogram">
            <a:avLst/>
          </a:prstGeom>
          <a:solidFill>
            <a:srgbClr val="CDBEA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Parallelogram 5"/>
          <p:cNvSpPr/>
          <p:nvPr/>
        </p:nvSpPr>
        <p:spPr>
          <a:xfrm>
            <a:off x="9372600" y="4617720"/>
            <a:ext cx="1188720" cy="777240"/>
          </a:xfrm>
          <a:prstGeom prst="parallelogram">
            <a:avLst/>
          </a:prstGeom>
          <a:solidFill>
            <a:srgbClr val="B4AA96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Plate Motion and Hazards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 boundaries concentrate many earthquakes and volcanoes.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Subduction zones can generate powerful earthquakes and tsunamis.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Understanding plate setting improves hazard assessment and planning.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138160" y="4617720"/>
            <a:ext cx="1463040" cy="1005840"/>
          </a:xfrm>
          <a:prstGeom prst="triangle">
            <a:avLst/>
          </a:prstGeom>
          <a:solidFill>
            <a:srgbClr val="8296A5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372600" y="4617720"/>
            <a:ext cx="1463040" cy="1005840"/>
          </a:xfrm>
          <a:prstGeom prst="triangle">
            <a:avLst/>
          </a:prstGeom>
          <a:solidFill>
            <a:srgbClr val="6E8796"/>
          </a:solidFill>
          <a:ln>
            <a:solidFill>
              <a:srgbClr val="505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From Drift to Plate Tectonics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drift supplied the concept of moving continents.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Sea-floor spreading supplied a mechanism for new oceanic crust.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Plate tectonics unified these ideas into a global theory.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709160"/>
            <a:ext cx="1280160" cy="822960"/>
          </a:xfrm>
          <a:prstGeom prst="rtTriangle">
            <a:avLst/>
          </a:prstGeom>
          <a:solidFill>
            <a:srgbClr val="96AFBE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ight Triangle 5"/>
          <p:cNvSpPr/>
          <p:nvPr/>
        </p:nvSpPr>
        <p:spPr>
          <a:xfrm rot="10800000">
            <a:off x="9509760" y="4709160"/>
            <a:ext cx="1280160" cy="822960"/>
          </a:xfrm>
          <a:prstGeom prst="rtTriangle">
            <a:avLst/>
          </a:prstGeom>
          <a:solidFill>
            <a:srgbClr val="AA9B8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2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881360" cy="685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B3649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652760" cy="5074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Modern plate tectonics explains the mobility of Earth's lithosphere.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Continental drift, sea-floor spreading and subduction are interconnected concepts.</a:t>
            </a:r>
          </a:p>
          <a:p>
            <a:pPr>
              <a:spcAft>
                <a:spcPts val="1500"/>
              </a:spcAft>
              <a:defRPr sz="2000">
                <a:solidFill>
                  <a:srgbClr val="303030"/>
                </a:solidFill>
              </a:defRPr>
            </a:pPr>
            <a:r>
              <a:t>The theory provides a unified explanation of global tectonic patterns.</a:t>
            </a:r>
          </a:p>
        </p:txBody>
      </p:sp>
      <p:sp>
        <p:nvSpPr>
          <p:cNvPr id="5" name="Right Triangle 4"/>
          <p:cNvSpPr/>
          <p:nvPr/>
        </p:nvSpPr>
        <p:spPr>
          <a:xfrm>
            <a:off x="8138160" y="4297680"/>
            <a:ext cx="2468880" cy="1371600"/>
          </a:xfrm>
          <a:prstGeom prst="rtTriangle">
            <a:avLst/>
          </a:prstGeom>
          <a:solidFill>
            <a:srgbClr val="A5B4A0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 rot="19980000">
            <a:off x="8595360" y="4983480"/>
            <a:ext cx="1554480" cy="32004"/>
          </a:xfrm>
          <a:prstGeom prst="rect">
            <a:avLst/>
          </a:prstGeom>
          <a:solidFill>
            <a:srgbClr val="46464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881360" y="6446520"/>
            <a:ext cx="640080" cy="228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10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2</TotalTime>
  <Words>670</Words>
  <Application>Microsoft Office PowerPoint</Application>
  <PresentationFormat>Widescreen</PresentationFormat>
  <Paragraphs>103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Gill Sans MT</vt:lpstr>
      <vt:lpstr>Gallery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2026-08-24T14:44:03Z</dcterms:modified>
  <cp:category/>
</cp:coreProperties>
</file>