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9466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8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Visual Image Interpretation: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Objectives of Visual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Identify land-cover features</a:t>
            </a:r>
          </a:p>
          <a:p>
            <a:pPr>
              <a:spcAft>
                <a:spcPts val="700"/>
              </a:spcAft>
              <a:defRPr sz="1800" b="0"/>
            </a:pPr>
            <a:r>
              <a:t>• Recognise patterns and relationships</a:t>
            </a:r>
          </a:p>
          <a:p>
            <a:pPr>
              <a:spcAft>
                <a:spcPts val="700"/>
              </a:spcAft>
              <a:defRPr sz="1800" b="0"/>
            </a:pPr>
            <a:r>
              <a:t>• Delineate boundaries</a:t>
            </a:r>
          </a:p>
          <a:p>
            <a:pPr>
              <a:spcAft>
                <a:spcPts val="700"/>
              </a:spcAft>
              <a:defRPr sz="1800" b="0"/>
            </a:pPr>
            <a:r>
              <a:t>• Understand spatial arrangement</a:t>
            </a:r>
          </a:p>
          <a:p>
            <a:pPr>
              <a:spcAft>
                <a:spcPts val="700"/>
              </a:spcAft>
              <a:defRPr sz="1800" b="0"/>
            </a:pPr>
            <a:r>
              <a:t>• Support mapping and field surveys</a:t>
            </a:r>
          </a:p>
          <a:p>
            <a:pPr>
              <a:spcAft>
                <a:spcPts val="700"/>
              </a:spcAft>
              <a:defRPr sz="1800" b="0"/>
            </a:pPr>
            <a:r>
              <a:t>• Generate hypotheses for further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Image Tone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Tone refers to the relative brightness or darkness of an image feature.</a:t>
            </a:r>
          </a:p>
          <a:p>
            <a:pPr>
              <a:spcAft>
                <a:spcPts val="700"/>
              </a:spcAft>
              <a:defRPr sz="1800" b="0"/>
            </a:pPr>
            <a:r>
              <a:t>Differences in tone may indicate differences in reflectance, moisture, vegetation density, material or illumination.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Colour and False Colour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Colour composites assign image bands to display channels.</a:t>
            </a:r>
          </a:p>
          <a:p>
            <a:pPr>
              <a:spcAft>
                <a:spcPts val="700"/>
              </a:spcAft>
              <a:defRPr sz="1800" b="0"/>
            </a:pPr>
            <a:r>
              <a:t>False-colour composites can make vegetation, water and built-up features visually distinct and often improve interpretation.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Texture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Texture describes the frequency and arrangement of tonal or colour variations.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Smooth: water or uniform surfaces</a:t>
            </a:r>
          </a:p>
          <a:p>
            <a:pPr>
              <a:spcAft>
                <a:spcPts val="700"/>
              </a:spcAft>
              <a:defRPr sz="1800" b="0"/>
            </a:pPr>
            <a:r>
              <a:t>• Coarse: dense built-up or rugged vegetation 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Pattern refers to the spatial arrangement or repetition of features.</a:t>
            </a:r>
          </a:p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Regular agricultural fields</a:t>
            </a:r>
          </a:p>
          <a:p>
            <a:pPr>
              <a:spcAft>
                <a:spcPts val="700"/>
              </a:spcAft>
              <a:defRPr sz="1800" b="0"/>
            </a:pPr>
            <a:r>
              <a:t>• Linear roads</a:t>
            </a:r>
          </a:p>
          <a:p>
            <a:pPr>
              <a:spcAft>
                <a:spcPts val="700"/>
              </a:spcAft>
              <a:defRPr sz="1800" b="0"/>
            </a:pPr>
            <a:r>
              <a:t>• Grid-like urban streets</a:t>
            </a:r>
          </a:p>
          <a:p>
            <a:pPr>
              <a:spcAft>
                <a:spcPts val="700"/>
              </a:spcAft>
              <a:defRPr sz="1800" b="0"/>
            </a:pPr>
            <a:r>
              <a:t>• Irregular natural drainage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Shape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Shape is the geometric form of an object.</a:t>
            </a:r>
          </a:p>
          <a:p>
            <a:pPr>
              <a:spcAft>
                <a:spcPts val="700"/>
              </a:spcAft>
              <a:defRPr sz="1800" b="0"/>
            </a:pPr>
            <a:r>
              <a:t>Distinctive shapes can help identify features such as:</a:t>
            </a:r>
          </a:p>
          <a:p>
            <a:pPr>
              <a:spcAft>
                <a:spcPts val="700"/>
              </a:spcAft>
              <a:defRPr sz="1800" b="0"/>
            </a:pPr>
            <a:r>
              <a:t>• Runways</a:t>
            </a:r>
          </a:p>
          <a:p>
            <a:pPr>
              <a:spcAft>
                <a:spcPts val="700"/>
              </a:spcAft>
              <a:defRPr sz="1800" b="0"/>
            </a:pPr>
            <a:r>
              <a:t>• Roads</a:t>
            </a:r>
          </a:p>
          <a:p>
            <a:pPr>
              <a:spcAft>
                <a:spcPts val="700"/>
              </a:spcAft>
              <a:defRPr sz="1800" b="0"/>
            </a:pPr>
            <a:r>
              <a:t>• Reservoirs</a:t>
            </a:r>
          </a:p>
          <a:p>
            <a:pPr>
              <a:spcAft>
                <a:spcPts val="700"/>
              </a:spcAft>
              <a:defRPr sz="1800" b="0"/>
            </a:pPr>
            <a:r>
              <a:t>• Buildings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Agricultural plots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Size helps distinguish features when image scale or resolution is known.</a:t>
            </a:r>
          </a:p>
          <a:p>
            <a:pPr>
              <a:spcAft>
                <a:spcPts val="700"/>
              </a:spcAft>
              <a:defRPr sz="1800" b="0"/>
            </a:pPr>
            <a:r>
              <a:t>A large rectangular feature may represent an industrial complex, while smaller repeated rectangles may represent residential buildings or fields.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Shadow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Shadows provide information about height, shape and orientation.</a:t>
            </a:r>
          </a:p>
          <a:p>
            <a:pPr>
              <a:spcAft>
                <a:spcPts val="700"/>
              </a:spcAft>
              <a:defRPr sz="1800" b="0"/>
            </a:pPr>
            <a:r>
              <a:t>They can help identify tall buildings, towers, trees and terrain features but may also obscure ground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Site and 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Site refers to the physical location and characteristics of a feature.</a:t>
            </a:r>
          </a:p>
          <a:p>
            <a:pPr>
              <a:spcAft>
                <a:spcPts val="700"/>
              </a:spcAft>
              <a:defRPr sz="1800" b="0"/>
            </a:pPr>
            <a:r>
              <a:t>Situation refers to its relationship with surrounding features.</a:t>
            </a:r>
          </a:p>
          <a:p>
            <a:pPr>
              <a:spcAft>
                <a:spcPts val="700"/>
              </a:spcAft>
              <a:defRPr sz="1800" b="0"/>
            </a:pPr>
            <a:r>
              <a:t>Both are useful for contextual identification.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Association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Association means identifying a feature through its relationship with other known features.</a:t>
            </a:r>
          </a:p>
          <a:p>
            <a:pPr>
              <a:spcAft>
                <a:spcPts val="700"/>
              </a:spcAft>
              <a:defRPr sz="1800" b="0"/>
            </a:pPr>
            <a:r>
              <a:t>For example, a railway station may be recognised through its tracks, platforms, access roads and surrounding settlement.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Convergence of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Reliable interpretation combines several clues rather than relying on one characteristic.</a:t>
            </a:r>
          </a:p>
          <a:p>
            <a:pPr>
              <a:spcAft>
                <a:spcPts val="700"/>
              </a:spcAft>
              <a:defRPr sz="1800" b="0"/>
            </a:pPr>
            <a:r>
              <a:t>Tone + texture + shape + pattern + site + association often provide stronger identification.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Drainage Pattern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Drainage patterns can indicate geology, slope and structure.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Dendritic</a:t>
            </a:r>
          </a:p>
          <a:p>
            <a:pPr>
              <a:spcAft>
                <a:spcPts val="700"/>
              </a:spcAft>
              <a:defRPr sz="1800" b="0"/>
            </a:pPr>
            <a:r>
              <a:t>• Trellis</a:t>
            </a:r>
          </a:p>
          <a:p>
            <a:pPr>
              <a:spcAft>
                <a:spcPts val="700"/>
              </a:spcAft>
              <a:defRPr sz="1800" b="0"/>
            </a:pPr>
            <a:r>
              <a:t>• Radial</a:t>
            </a:r>
          </a:p>
          <a:p>
            <a:pPr>
              <a:spcAft>
                <a:spcPts val="700"/>
              </a:spcAft>
              <a:defRPr sz="1800" b="0"/>
            </a:pPr>
            <a:r>
              <a:t>• Rectangular</a:t>
            </a:r>
          </a:p>
          <a:p>
            <a:pPr>
              <a:spcAft>
                <a:spcPts val="700"/>
              </a:spcAft>
              <a:defRPr sz="1800" b="0"/>
            </a:pPr>
            <a:r>
              <a:t>• Parallel</a:t>
            </a:r>
          </a:p>
          <a:p>
            <a:pPr>
              <a:spcAft>
                <a:spcPts val="700"/>
              </a:spcAft>
              <a:defRPr sz="1800" b="0"/>
            </a:pPr>
            <a:r>
              <a:t>Interpretation helps in geomorphology and geological mapping.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Relief and Terrain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Terrain can be inferred from:</a:t>
            </a:r>
          </a:p>
          <a:p>
            <a:pPr>
              <a:spcAft>
                <a:spcPts val="700"/>
              </a:spcAft>
              <a:defRPr sz="1800" b="0"/>
            </a:pPr>
            <a:r>
              <a:t>• Shadows</a:t>
            </a:r>
          </a:p>
          <a:p>
            <a:pPr>
              <a:spcAft>
                <a:spcPts val="700"/>
              </a:spcAft>
              <a:defRPr sz="1800" b="0"/>
            </a:pPr>
            <a:r>
              <a:t>• Contours where available</a:t>
            </a:r>
          </a:p>
          <a:p>
            <a:pPr>
              <a:spcAft>
                <a:spcPts val="700"/>
              </a:spcAft>
              <a:defRPr sz="1800" b="0"/>
            </a:pPr>
            <a:r>
              <a:t>• Drainage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Slope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Image texture</a:t>
            </a:r>
          </a:p>
          <a:p>
            <a:pPr>
              <a:spcAft>
                <a:spcPts val="700"/>
              </a:spcAft>
              <a:defRPr sz="1800" b="0"/>
            </a:pPr>
            <a:r>
              <a:t>Digital elevation data can strengthen terrain interpretation.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Vegetation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Vegetation can be identified through:</a:t>
            </a:r>
          </a:p>
          <a:p>
            <a:pPr>
              <a:spcAft>
                <a:spcPts val="700"/>
              </a:spcAft>
              <a:defRPr sz="1800" b="0"/>
            </a:pPr>
            <a:r>
              <a:t>• Colour/tone</a:t>
            </a:r>
          </a:p>
          <a:p>
            <a:pPr>
              <a:spcAft>
                <a:spcPts val="700"/>
              </a:spcAft>
              <a:defRPr sz="1800" b="0"/>
            </a:pPr>
            <a:r>
              <a:t>• Texture</a:t>
            </a:r>
          </a:p>
          <a:p>
            <a:pPr>
              <a:spcAft>
                <a:spcPts val="700"/>
              </a:spcAft>
              <a:defRPr sz="1800" b="0"/>
            </a:pPr>
            <a:r>
              <a:t>• Pattern</a:t>
            </a:r>
          </a:p>
          <a:p>
            <a:pPr>
              <a:spcAft>
                <a:spcPts val="700"/>
              </a:spcAft>
              <a:defRPr sz="1800" b="0"/>
            </a:pPr>
            <a:r>
              <a:t>• Seasonal variation</a:t>
            </a:r>
          </a:p>
          <a:p>
            <a:pPr>
              <a:spcAft>
                <a:spcPts val="700"/>
              </a:spcAft>
              <a:defRPr sz="1800" b="0"/>
            </a:pPr>
            <a:r>
              <a:t>• Relationship with soil and water</a:t>
            </a:r>
          </a:p>
          <a:p>
            <a:pPr>
              <a:spcAft>
                <a:spcPts val="700"/>
              </a:spcAft>
              <a:defRPr sz="1800" b="0"/>
            </a:pPr>
            <a:r>
              <a:t>Multispectral information improves discrimination.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Water-Body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Water bodies often appear dark in many optical bands, particularly near-infrared.</a:t>
            </a:r>
          </a:p>
          <a:p>
            <a:pPr>
              <a:spcAft>
                <a:spcPts val="700"/>
              </a:spcAft>
              <a:defRPr sz="1800" b="0"/>
            </a:pPr>
            <a:r>
              <a:t>Shape, location, shoreline, sediment patterns and surrounding land use help distinguish rivers, lakes, reservoirs and ponds.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Agricultural Land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Agricultural areas may show regular field patterns, crop rows, irrigation structures and seasonal changes.</a:t>
            </a:r>
          </a:p>
          <a:p>
            <a:pPr>
              <a:spcAft>
                <a:spcPts val="700"/>
              </a:spcAft>
              <a:defRPr sz="1800" b="0"/>
            </a:pPr>
            <a:r>
              <a:t>Field size and geometry can also provide clues about land management.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Area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areas often show:</a:t>
            </a:r>
          </a:p>
          <a:p>
            <a:pPr>
              <a:spcAft>
                <a:spcPts val="700"/>
              </a:spcAft>
              <a:defRPr sz="1800" b="0"/>
            </a:pPr>
            <a:r>
              <a:t>• Bright or varied tones</a:t>
            </a:r>
          </a:p>
          <a:p>
            <a:pPr>
              <a:spcAft>
                <a:spcPts val="700"/>
              </a:spcAft>
              <a:defRPr sz="1800" b="0"/>
            </a:pPr>
            <a:r>
              <a:t>• Coarse texture</a:t>
            </a:r>
          </a:p>
          <a:p>
            <a:pPr>
              <a:spcAft>
                <a:spcPts val="700"/>
              </a:spcAft>
              <a:defRPr sz="1800" b="0"/>
            </a:pPr>
            <a:r>
              <a:t>• Dense road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Geometric building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Strong association with transport infrastructure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Transportation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Roads and railways are generally linear.</a:t>
            </a:r>
          </a:p>
          <a:p>
            <a:pPr>
              <a:spcAft>
                <a:spcPts val="700"/>
              </a:spcAft>
              <a:defRPr sz="1800" b="0"/>
            </a:pPr>
            <a:r>
              <a:t>Interpretation can use:</a:t>
            </a:r>
          </a:p>
          <a:p>
            <a:pPr>
              <a:spcAft>
                <a:spcPts val="700"/>
              </a:spcAft>
              <a:defRPr sz="1800" b="0"/>
            </a:pPr>
            <a:r>
              <a:t>• Width</a:t>
            </a:r>
          </a:p>
          <a:p>
            <a:pPr>
              <a:spcAft>
                <a:spcPts val="700"/>
              </a:spcAft>
              <a:defRPr sz="1800" b="0"/>
            </a:pPr>
            <a:r>
              <a:t>• Surface tone</a:t>
            </a:r>
          </a:p>
          <a:p>
            <a:pPr>
              <a:spcAft>
                <a:spcPts val="700"/>
              </a:spcAft>
              <a:defRPr sz="1800" b="0"/>
            </a:pPr>
            <a:r>
              <a:t>• Connectivity</a:t>
            </a:r>
          </a:p>
          <a:p>
            <a:pPr>
              <a:spcAft>
                <a:spcPts val="700"/>
              </a:spcAft>
              <a:defRPr sz="1800" b="0"/>
            </a:pPr>
            <a:r>
              <a:t>• Junction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Association with settlements and bridges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Geological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Geological features may be inferred from:</a:t>
            </a:r>
          </a:p>
          <a:p>
            <a:pPr>
              <a:spcAft>
                <a:spcPts val="700"/>
              </a:spcAft>
              <a:defRPr sz="1800" b="0"/>
            </a:pPr>
            <a:r>
              <a:t>• Lineaments</a:t>
            </a:r>
          </a:p>
          <a:p>
            <a:pPr>
              <a:spcAft>
                <a:spcPts val="700"/>
              </a:spcAft>
              <a:defRPr sz="1800" b="0"/>
            </a:pPr>
            <a:r>
              <a:t>• Drainage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Relief</a:t>
            </a:r>
          </a:p>
          <a:p>
            <a:pPr>
              <a:spcAft>
                <a:spcPts val="700"/>
              </a:spcAft>
              <a:defRPr sz="1800" b="0"/>
            </a:pPr>
            <a:r>
              <a:t>• Tone and texture</a:t>
            </a:r>
          </a:p>
          <a:p>
            <a:pPr>
              <a:spcAft>
                <a:spcPts val="700"/>
              </a:spcAft>
              <a:defRPr sz="1800" b="0"/>
            </a:pPr>
            <a:r>
              <a:t>• Structural trends</a:t>
            </a:r>
          </a:p>
          <a:p>
            <a:pPr>
              <a:spcAft>
                <a:spcPts val="700"/>
              </a:spcAft>
              <a:defRPr sz="1800" b="0"/>
            </a:pPr>
            <a:r>
              <a:t>Remote sensing is useful for regional geological reconnaissance.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Visual Interpretation Keys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systematic interpretation key may record:</a:t>
            </a:r>
          </a:p>
          <a:p>
            <a:pPr>
              <a:spcAft>
                <a:spcPts val="700"/>
              </a:spcAft>
              <a:defRPr sz="1800" b="0"/>
            </a:pPr>
            <a:r>
              <a:t>• Feature class</a:t>
            </a:r>
          </a:p>
          <a:p>
            <a:pPr>
              <a:spcAft>
                <a:spcPts val="700"/>
              </a:spcAft>
              <a:defRPr sz="1800" b="0"/>
            </a:pPr>
            <a:r>
              <a:t>• Tone/colour</a:t>
            </a:r>
          </a:p>
          <a:p>
            <a:pPr>
              <a:spcAft>
                <a:spcPts val="700"/>
              </a:spcAft>
              <a:defRPr sz="1800" b="0"/>
            </a:pPr>
            <a:r>
              <a:t>• Texture</a:t>
            </a:r>
          </a:p>
          <a:p>
            <a:pPr>
              <a:spcAft>
                <a:spcPts val="700"/>
              </a:spcAft>
              <a:defRPr sz="1800" b="0"/>
            </a:pPr>
            <a:r>
              <a:t>• Pattern</a:t>
            </a:r>
          </a:p>
          <a:p>
            <a:pPr>
              <a:spcAft>
                <a:spcPts val="700"/>
              </a:spcAft>
              <a:defRPr sz="1800" b="0"/>
            </a:pPr>
            <a:r>
              <a:t>• Shape</a:t>
            </a:r>
          </a:p>
          <a:p>
            <a:pPr>
              <a:spcAft>
                <a:spcPts val="700"/>
              </a:spcAft>
              <a:defRPr sz="1800" b="0"/>
            </a:pPr>
            <a:r>
              <a:t>• Site</a:t>
            </a:r>
          </a:p>
          <a:p>
            <a:pPr>
              <a:spcAft>
                <a:spcPts val="700"/>
              </a:spcAft>
              <a:defRPr sz="1800" b="0"/>
            </a:pPr>
            <a:r>
              <a:t>• Association</a:t>
            </a:r>
          </a:p>
          <a:p>
            <a:pPr>
              <a:spcAft>
                <a:spcPts val="700"/>
              </a:spcAft>
              <a:defRPr sz="1800" b="0"/>
            </a:pPr>
            <a:r>
              <a:t>• Confidence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Field 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Ground truth or field verification checks whether image interpretations match actual conditions.</a:t>
            </a:r>
          </a:p>
          <a:p>
            <a:pPr>
              <a:spcAft>
                <a:spcPts val="700"/>
              </a:spcAft>
              <a:defRPr sz="1800" b="0"/>
            </a:pPr>
            <a:r>
              <a:t>It improves classification reliability and helps resolve ambiguous features.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Scale and Resolution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Interpretation depends on image scale and spatial resolution.</a:t>
            </a:r>
          </a:p>
          <a:p>
            <a:pPr>
              <a:spcAft>
                <a:spcPts val="700"/>
              </a:spcAft>
              <a:defRPr sz="1800" b="0"/>
            </a:pPr>
            <a:r>
              <a:t>Very fine features require high spatial resolution, while regional patterns may be better understood from medium-resolution imagery.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Digital and Visual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Visual interpretation is knowledge-driven and context-rich.</a:t>
            </a:r>
          </a:p>
          <a:p>
            <a:pPr>
              <a:spcAft>
                <a:spcPts val="700"/>
              </a:spcAft>
              <a:defRPr sz="1800" b="0"/>
            </a:pPr>
            <a:r>
              <a:t>Digital classification is computational and repeatable.</a:t>
            </a:r>
          </a:p>
          <a:p>
            <a:pPr>
              <a:spcAft>
                <a:spcPts val="700"/>
              </a:spcAft>
              <a:defRPr sz="1800" b="0"/>
            </a:pPr>
            <a:r>
              <a:t>Combining visual expertise with digital methods can improve mapping accuracy.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Visual satellite image interpretation uses systematic clues such as tone, colour, texture, pattern, shape, size, shadow, site and association.</a:t>
            </a:r>
          </a:p>
          <a:p>
            <a:pPr>
              <a:spcAft>
                <a:spcPts val="700"/>
              </a:spcAft>
              <a:defRPr sz="1800" b="0"/>
            </a:pPr>
            <a:r>
              <a:t>Strong interpretation combines image evidence with field knowledge and geographical context.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801</Words>
  <Application>Microsoft Office PowerPoint</Application>
  <PresentationFormat>Widescreen</PresentationFormat>
  <Paragraphs>155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2026-09-04T13:55:40Z</dcterms:modified>
  <cp:category/>
</cp:coreProperties>
</file>