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34580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4.png" Id="rId20" /><Relationship Type="http://schemas.openxmlformats.org/officeDocument/2006/relationships/image" Target="/ppt/media/image3.pn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80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Meaning of Population Dynamics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06040"/>
            <a:ext cx="85039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Fertility: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Fertility refers to actual reproductive performance of a population.</a:t>
            </a:r>
          </a:p>
          <a:p>
            <a:pPr>
              <a:spcAft>
                <a:spcPts val="700"/>
              </a:spcAft>
              <a:defRPr sz="1800" b="0"/>
            </a:pPr>
            <a:r>
              <a:t>It differs from fecundity, which refers to biological capacity to reproduce.</a:t>
            </a:r>
          </a:p>
          <a:p>
            <a:pPr>
              <a:spcAft>
                <a:spcPts val="700"/>
              </a:spcAft>
              <a:defRPr sz="1800" b="0"/>
            </a:pPr>
            <a:r>
              <a:t>Fertility is influenced by biological, social, economic and cultural factors.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Crude Birth 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Crude Birth Rate (CBR) = number of live births in a year ÷ mid-year population × 1,000.</a:t>
            </a:r>
          </a:p>
          <a:p>
            <a:pPr>
              <a:spcAft>
                <a:spcPts val="700"/>
              </a:spcAft>
              <a:defRPr sz="1800" b="0"/>
            </a:pPr>
            <a:r>
              <a:t>It is easy to calculate but is affected by population age structure and therefore is not a pure measure of reproductive behaviour.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General Fertility 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General Fertility Rate (GFR) relates annual live births to women of reproductive age, commonly 15–49 years.</a:t>
            </a:r>
          </a:p>
          <a:p>
            <a:pPr>
              <a:spcAft>
                <a:spcPts val="700"/>
              </a:spcAft>
              <a:defRPr sz="1800" b="0"/>
            </a:pPr>
            <a:r>
              <a:t>It is more specific than CBR because it uses the population actually exposed to childbearing.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Age-Specific Fertility 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Age-Specific Fertility Rate (ASFR) measures births to women in a particular age group relative to women in that age group.</a:t>
            </a:r>
          </a:p>
          <a:p>
            <a:pPr>
              <a:spcAft>
                <a:spcPts val="700"/>
              </a:spcAft>
              <a:defRPr sz="1800" b="0"/>
            </a:pPr>
            <a:r>
              <a:t>It reveals the timing of fertility and is useful for comparing reproductive patterns.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Total Fertility 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Total Fertility Rate (TFR) estimates the average number of children a woman would have if current age-specific fertility rates remained constant throughout reproductive life.</a:t>
            </a:r>
          </a:p>
          <a:p>
            <a:pPr>
              <a:spcAft>
                <a:spcPts val="700"/>
              </a:spcAft>
              <a:defRPr sz="1800" b="0"/>
            </a:pPr>
            <a:r>
              <a:t>It is widely used for comparing fertility levels.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Determinants of Fertility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Age at marriage and first birth</a:t>
            </a:r>
          </a:p>
          <a:p>
            <a:pPr>
              <a:spcAft>
                <a:spcPts val="700"/>
              </a:spcAft>
              <a:defRPr sz="1800" b="0"/>
            </a:pPr>
            <a:r>
              <a:t>• Female education</a:t>
            </a:r>
          </a:p>
          <a:p>
            <a:pPr>
              <a:spcAft>
                <a:spcPts val="700"/>
              </a:spcAft>
              <a:defRPr sz="1800" b="0"/>
            </a:pPr>
            <a:r>
              <a:t>• Employment and economic conditions</a:t>
            </a:r>
          </a:p>
          <a:p>
            <a:pPr>
              <a:spcAft>
                <a:spcPts val="700"/>
              </a:spcAft>
              <a:defRPr sz="1800" b="0"/>
            </a:pPr>
            <a:r>
              <a:t>• Infant and child mortality</a:t>
            </a:r>
          </a:p>
          <a:p>
            <a:pPr>
              <a:spcAft>
                <a:spcPts val="700"/>
              </a:spcAft>
              <a:defRPr sz="1800" b="0"/>
            </a:pPr>
            <a:r>
              <a:t>• Access to contraception</a:t>
            </a:r>
          </a:p>
          <a:p>
            <a:pPr>
              <a:spcAft>
                <a:spcPts val="700"/>
              </a:spcAft>
              <a:defRPr sz="1800" b="0"/>
            </a:pPr>
            <a:r>
              <a:t>• Cultural norms and family preferences</a:t>
            </a:r>
          </a:p>
          <a:p>
            <a:pPr>
              <a:spcAft>
                <a:spcPts val="700"/>
              </a:spcAft>
              <a:defRPr sz="1800" b="0"/>
            </a:pPr>
            <a:r>
              <a:t>• Urbanisation and social change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Fertility Transition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India has experienced substantial fertility decline over the long term.</a:t>
            </a:r>
          </a:p>
          <a:p>
            <a:pPr>
              <a:spcAft>
                <a:spcPts val="700"/>
              </a:spcAft>
              <a:defRPr sz="1800" b="0"/>
            </a:pPr>
            <a:r>
              <a:t>The pace differs by state and social group, reflecting differences in education, urbanisation, health services, income, marriage patterns and family norms.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Mortality: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Mortality refers to the occurrence of deaths in a population.</a:t>
            </a:r>
          </a:p>
          <a:p>
            <a:pPr>
              <a:spcAft>
                <a:spcPts val="700"/>
              </a:spcAft>
              <a:defRPr sz="1800" b="0"/>
            </a:pPr>
            <a:r>
              <a:t>Mortality levels are shaped by disease, nutrition, sanitation, healthcare, age structure, environment and living conditions.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Crude Death 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Crude Death Rate (CDR) = number of deaths in a year ÷ mid-year population × 1,000.</a:t>
            </a:r>
          </a:p>
          <a:p>
            <a:pPr>
              <a:spcAft>
                <a:spcPts val="700"/>
              </a:spcAft>
              <a:defRPr sz="1800" b="0"/>
            </a:pPr>
            <a:r>
              <a:t>Because older populations naturally have more deaths, CDR should be interpreted alongside age structure.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Age-Specific Death 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Age-Specific Death Rate measures deaths in a particular age group relative to the population of that age group.</a:t>
            </a:r>
          </a:p>
          <a:p>
            <a:pPr>
              <a:spcAft>
                <a:spcPts val="700"/>
              </a:spcAft>
              <a:defRPr sz="1800" b="0"/>
            </a:pPr>
            <a:r>
              <a:t>It helps identify age groups with higher mortality risk.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Infant Mortality 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Infant Mortality Rate (IMR) is the number of deaths of infants under age one per 1,000 live births in a specified period.</a:t>
            </a:r>
          </a:p>
          <a:p>
            <a:pPr>
              <a:spcAft>
                <a:spcPts val="700"/>
              </a:spcAft>
              <a:defRPr sz="1800" b="0"/>
            </a:pPr>
            <a:r>
              <a:t>It is an important indicator of maternal and child health and living conditions.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Maternal Mortality Ratio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Maternal Mortality Ratio (MMR) expresses maternal deaths related to pregnancy and childbirth per 100,000 live births, using the specified definition and reference period.</a:t>
            </a:r>
          </a:p>
          <a:p>
            <a:pPr>
              <a:spcAft>
                <a:spcPts val="700"/>
              </a:spcAft>
              <a:defRPr sz="1800" b="0"/>
            </a:pPr>
            <a:r>
              <a:t>It is a major indicator of maternal health system performance.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Life Expectancy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Life expectancy at birth estimates the average years a newborn is expected to live under current age-specific mortality conditions.</a:t>
            </a:r>
          </a:p>
          <a:p>
            <a:pPr>
              <a:spcAft>
                <a:spcPts val="700"/>
              </a:spcAft>
              <a:defRPr sz="1800" b="0"/>
            </a:pPr>
            <a:r>
              <a:t>It summarises mortality conditions across the life course.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Determinants of Mortality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Nutrition and food security</a:t>
            </a:r>
          </a:p>
          <a:p>
            <a:pPr>
              <a:spcAft>
                <a:spcPts val="700"/>
              </a:spcAft>
              <a:defRPr sz="1800" b="0"/>
            </a:pPr>
            <a:r>
              <a:t>• Safe water and sanitation</a:t>
            </a:r>
          </a:p>
          <a:p>
            <a:pPr>
              <a:spcAft>
                <a:spcPts val="700"/>
              </a:spcAft>
              <a:defRPr sz="1800" b="0"/>
            </a:pPr>
            <a:r>
              <a:t>• Healthcare access</a:t>
            </a:r>
          </a:p>
          <a:p>
            <a:pPr>
              <a:spcAft>
                <a:spcPts val="700"/>
              </a:spcAft>
              <a:defRPr sz="1800" b="0"/>
            </a:pPr>
            <a:r>
              <a:t>• Disease environment</a:t>
            </a:r>
          </a:p>
          <a:p>
            <a:pPr>
              <a:spcAft>
                <a:spcPts val="700"/>
              </a:spcAft>
              <a:defRPr sz="1800" b="0"/>
            </a:pPr>
            <a:r>
              <a:t>• Education and income</a:t>
            </a:r>
          </a:p>
          <a:p>
            <a:pPr>
              <a:spcAft>
                <a:spcPts val="700"/>
              </a:spcAft>
              <a:defRPr sz="1800" b="0"/>
            </a:pPr>
            <a:r>
              <a:t>• Housing and working conditions</a:t>
            </a:r>
          </a:p>
          <a:p>
            <a:pPr>
              <a:spcAft>
                <a:spcPts val="700"/>
              </a:spcAft>
              <a:defRPr sz="1800" b="0"/>
            </a:pPr>
            <a:r>
              <a:t>• Age and sex composition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Migration: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Migration is a spatial movement involving a change of usual residence.</a:t>
            </a:r>
          </a:p>
          <a:p>
            <a:pPr>
              <a:spcAft>
                <a:spcPts val="700"/>
              </a:spcAft>
              <a:defRPr sz="1800" b="0"/>
            </a:pPr>
            <a:r>
              <a:t>It may be internal or international, temporary or permanent, voluntary or forced.</a:t>
            </a:r>
          </a:p>
          <a:p>
            <a:pPr>
              <a:spcAft>
                <a:spcPts val="700"/>
              </a:spcAft>
              <a:defRPr sz="1800" b="0"/>
            </a:pPr>
            <a:r>
              <a:t>Migration redistributes population between places.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Types of Internal 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Examples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Rural-to-urban</a:t>
            </a:r>
          </a:p>
          <a:p>
            <a:pPr>
              <a:spcAft>
                <a:spcPts val="700"/>
              </a:spcAft>
              <a:defRPr sz="1800" b="0"/>
            </a:pPr>
            <a:r>
              <a:t>• Rural-to-rural</a:t>
            </a:r>
          </a:p>
          <a:p>
            <a:pPr>
              <a:spcAft>
                <a:spcPts val="700"/>
              </a:spcAft>
              <a:defRPr sz="1800" b="0"/>
            </a:pPr>
            <a:r>
              <a:t>• Urban-to-urban</a:t>
            </a:r>
          </a:p>
          <a:p>
            <a:pPr>
              <a:spcAft>
                <a:spcPts val="700"/>
              </a:spcAft>
              <a:defRPr sz="1800" b="0"/>
            </a:pPr>
            <a:r>
              <a:t>• Urban-to-rural</a:t>
            </a:r>
          </a:p>
          <a:p>
            <a:pPr>
              <a:spcAft>
                <a:spcPts val="700"/>
              </a:spcAft>
              <a:defRPr sz="1800" b="0"/>
            </a:pPr>
            <a:r>
              <a:t>Seasonal and circular migration are also important in many regions.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Push Factors of 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Push factors encourage people to leave an origin.</a:t>
            </a:r>
          </a:p>
          <a:p>
            <a:pPr>
              <a:spcAft>
                <a:spcPts val="700"/>
              </a:spcAft>
              <a:defRPr sz="1800" b="0"/>
            </a:pPr>
            <a:r>
              <a:t>• Lack of employment</a:t>
            </a:r>
          </a:p>
          <a:p>
            <a:pPr>
              <a:spcAft>
                <a:spcPts val="700"/>
              </a:spcAft>
              <a:defRPr sz="1800" b="0"/>
            </a:pPr>
            <a:r>
              <a:t>• Low income</a:t>
            </a:r>
          </a:p>
          <a:p>
            <a:pPr>
              <a:spcAft>
                <a:spcPts val="700"/>
              </a:spcAft>
              <a:defRPr sz="1800" b="0"/>
            </a:pPr>
            <a:r>
              <a:t>• Environmental stress</a:t>
            </a:r>
          </a:p>
          <a:p>
            <a:pPr>
              <a:spcAft>
                <a:spcPts val="700"/>
              </a:spcAft>
              <a:defRPr sz="1800" b="0"/>
            </a:pPr>
            <a:r>
              <a:t>• Conflict or insecurity</a:t>
            </a:r>
          </a:p>
          <a:p>
            <a:pPr>
              <a:spcAft>
                <a:spcPts val="700"/>
              </a:spcAft>
              <a:defRPr sz="1800" b="0"/>
            </a:pPr>
            <a:r>
              <a:t>• Limited education and services</a:t>
            </a:r>
          </a:p>
          <a:p>
            <a:pPr>
              <a:spcAft>
                <a:spcPts val="700"/>
              </a:spcAft>
              <a:defRPr sz="1800" b="0"/>
            </a:pPr>
            <a:r>
              <a:t>• Social pressures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Pull Factors of 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Pull factors attract migrants to destinations.</a:t>
            </a:r>
          </a:p>
          <a:p>
            <a:pPr>
              <a:spcAft>
                <a:spcPts val="700"/>
              </a:spcAft>
              <a:defRPr sz="1800" b="0"/>
            </a:pPr>
            <a:r>
              <a:t>• Employment opportunities</a:t>
            </a:r>
          </a:p>
          <a:p>
            <a:pPr>
              <a:spcAft>
                <a:spcPts val="700"/>
              </a:spcAft>
              <a:defRPr sz="1800" b="0"/>
            </a:pPr>
            <a:r>
              <a:t>• Higher expected income</a:t>
            </a:r>
          </a:p>
          <a:p>
            <a:pPr>
              <a:spcAft>
                <a:spcPts val="700"/>
              </a:spcAft>
              <a:defRPr sz="1800" b="0"/>
            </a:pPr>
            <a:r>
              <a:t>• Education</a:t>
            </a:r>
          </a:p>
          <a:p>
            <a:pPr>
              <a:spcAft>
                <a:spcPts val="700"/>
              </a:spcAft>
              <a:defRPr sz="1800" b="0"/>
            </a:pPr>
            <a:r>
              <a:t>• Healthcare</a:t>
            </a:r>
          </a:p>
          <a:p>
            <a:pPr>
              <a:spcAft>
                <a:spcPts val="700"/>
              </a:spcAft>
              <a:defRPr sz="1800" b="0"/>
            </a:pPr>
            <a:r>
              <a:t>• Urban amenities</a:t>
            </a:r>
          </a:p>
          <a:p>
            <a:pPr>
              <a:spcAft>
                <a:spcPts val="700"/>
              </a:spcAft>
              <a:defRPr sz="1800" b="0"/>
            </a:pPr>
            <a:r>
              <a:t>• Family networks and existing migrant communities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Intervening Factors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Migration is shaped by:</a:t>
            </a:r>
          </a:p>
          <a:p>
            <a:pPr>
              <a:spcAft>
                <a:spcPts val="700"/>
              </a:spcAft>
              <a:defRPr sz="1800" b="0"/>
            </a:pPr>
            <a:r>
              <a:t>• Distance and transport cost</a:t>
            </a:r>
          </a:p>
          <a:p>
            <a:pPr>
              <a:spcAft>
                <a:spcPts val="700"/>
              </a:spcAft>
              <a:defRPr sz="1800" b="0"/>
            </a:pPr>
            <a:r>
              <a:t>• Legal and administrative barriers</a:t>
            </a:r>
          </a:p>
          <a:p>
            <a:pPr>
              <a:spcAft>
                <a:spcPts val="700"/>
              </a:spcAft>
              <a:defRPr sz="1800" b="0"/>
            </a:pPr>
            <a:r>
              <a:t>• Information and networks</a:t>
            </a:r>
          </a:p>
          <a:p>
            <a:pPr>
              <a:spcAft>
                <a:spcPts val="700"/>
              </a:spcAft>
              <a:defRPr sz="1800" b="0"/>
            </a:pPr>
            <a:r>
              <a:t>• Housing availability</a:t>
            </a:r>
          </a:p>
          <a:p>
            <a:pPr>
              <a:spcAft>
                <a:spcPts val="700"/>
              </a:spcAft>
              <a:defRPr sz="1800" b="0"/>
            </a:pPr>
            <a:r>
              <a:t>• Family obligations</a:t>
            </a:r>
          </a:p>
          <a:p>
            <a:pPr>
              <a:spcAft>
                <a:spcPts val="700"/>
              </a:spcAft>
              <a:defRPr sz="1800" b="0"/>
            </a:pPr>
            <a:r>
              <a:t>• Personal characteristics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Economic Consequences of 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Origin areas may receive remittances and experience changes in labour supply.</a:t>
            </a:r>
          </a:p>
          <a:p>
            <a:pPr>
              <a:spcAft>
                <a:spcPts val="700"/>
              </a:spcAft>
              <a:defRPr sz="1800" b="0"/>
            </a:pPr>
            <a:r>
              <a:t>Destination areas may gain workers and skills but can face pressure on housing, transport and public services.</a:t>
            </a:r>
          </a:p>
          <a:p>
            <a:pPr>
              <a:spcAft>
                <a:spcPts val="700"/>
              </a:spcAft>
              <a:defRPr sz="1800" b="0"/>
            </a:pPr>
            <a:r>
              <a:t>Effects vary by type and scale of migration.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Social and Demographic Consequences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Migration can change:</a:t>
            </a:r>
          </a:p>
          <a:p>
            <a:pPr>
              <a:spcAft>
                <a:spcPts val="700"/>
              </a:spcAft>
              <a:defRPr sz="1800" b="0"/>
            </a:pPr>
            <a:r>
              <a:t>• Age and sex composition</a:t>
            </a:r>
          </a:p>
          <a:p>
            <a:pPr>
              <a:spcAft>
                <a:spcPts val="700"/>
              </a:spcAft>
              <a:defRPr sz="1800" b="0"/>
            </a:pPr>
            <a:r>
              <a:t>• Family structures</a:t>
            </a:r>
          </a:p>
          <a:p>
            <a:pPr>
              <a:spcAft>
                <a:spcPts val="700"/>
              </a:spcAft>
              <a:defRPr sz="1800" b="0"/>
            </a:pPr>
            <a:r>
              <a:t>• Urbanisation</a:t>
            </a:r>
          </a:p>
          <a:p>
            <a:pPr>
              <a:spcAft>
                <a:spcPts val="700"/>
              </a:spcAft>
              <a:defRPr sz="1800" b="0"/>
            </a:pPr>
            <a:r>
              <a:t>• Cultural interaction</a:t>
            </a:r>
          </a:p>
          <a:p>
            <a:pPr>
              <a:spcAft>
                <a:spcPts val="700"/>
              </a:spcAft>
              <a:defRPr sz="1800" b="0"/>
            </a:pPr>
            <a:r>
              <a:t>• Population density</a:t>
            </a:r>
          </a:p>
          <a:p>
            <a:pPr>
              <a:spcAft>
                <a:spcPts val="700"/>
              </a:spcAft>
              <a:defRPr sz="1800" b="0"/>
            </a:pPr>
            <a:r>
              <a:t>It may also create social networks connecting origin and destination regions.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Migration and Urbanisation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Migration is an important component of urban growth.</a:t>
            </a:r>
          </a:p>
          <a:p>
            <a:pPr>
              <a:spcAft>
                <a:spcPts val="700"/>
              </a:spcAft>
              <a:defRPr sz="1800" b="0"/>
            </a:pPr>
            <a:r>
              <a:t>People move for work, education, marriage, services and other reasons.</a:t>
            </a:r>
          </a:p>
          <a:p>
            <a:pPr>
              <a:spcAft>
                <a:spcPts val="700"/>
              </a:spcAft>
              <a:defRPr sz="1800" b="0"/>
            </a:pPr>
            <a:r>
              <a:t>Seasonal and circular migration also connects rural and urban labour markets.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Population Dynamics: Interactions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Fertility, mortality and migration are interconnected.</a:t>
            </a:r>
          </a:p>
          <a:p>
            <a:pPr>
              <a:spcAft>
                <a:spcPts val="700"/>
              </a:spcAft>
              <a:defRPr sz="1800" b="0"/>
            </a:pPr>
            <a:r>
              <a:t>For example, migration can alter the age structure of both origin and destination areas, while improved health and education can influence both mortality and fertility.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Population dynamics explains how populations change through fertility, mortality and migration.</a:t>
            </a:r>
          </a:p>
          <a:p>
            <a:pPr>
              <a:spcAft>
                <a:spcPts val="700"/>
              </a:spcAft>
              <a:defRPr sz="1800" b="0"/>
            </a:pPr>
            <a:r>
              <a:t>Accurate measures and attention to determinants help interpret demographic change and its social, economic and spatial consequences.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928</Words>
  <Application>Microsoft Office PowerPoint</Application>
  <PresentationFormat>Widescreen</PresentationFormat>
  <Paragraphs>139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2026-09-04T14:05:26Z</dcterms:modified>
  <cp:category/>
</cp:coreProperties>
</file>