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Id1" /><Relationship Type="http://schemas.openxmlformats.org/package/2006/relationships/metadata/thumbnail" Target="/docProps/thumbnail.jpeg" Id="rId2" /><Relationship Type="http://schemas.openxmlformats.org/package/2006/relationships/metadata/core-properties" Target="/docProps/core.xml" Id="rId3" /><Relationship Type="http://schemas.openxmlformats.org/officeDocument/2006/relationships/extended-properties" Target="/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printerSettings" Target="/ppt/printerSettings/printerSettings1.bin" Id="rId2" /><Relationship Type="http://schemas.openxmlformats.org/officeDocument/2006/relationships/presProps" Target="/ppt/presProps.xml" Id="rId3" /><Relationship Type="http://schemas.openxmlformats.org/officeDocument/2006/relationships/viewProps" Target="/ppt/viewProps.xml" Id="rId4" /><Relationship Type="http://schemas.openxmlformats.org/officeDocument/2006/relationships/theme" Target="/ppt/theme/theme1.xml" Id="rId5" /><Relationship Type="http://schemas.openxmlformats.org/officeDocument/2006/relationships/tableStyles" Target="/ppt/tableStyles.xml" Id="rId6" /><Relationship Type="http://schemas.openxmlformats.org/officeDocument/2006/relationships/slide" Target="/ppt/slides/slide1.xml" Id="rId7" /><Relationship Type="http://schemas.openxmlformats.org/officeDocument/2006/relationships/slide" Target="/ppt/slides/slide2.xml" Id="rId8" /><Relationship Type="http://schemas.openxmlformats.org/officeDocument/2006/relationships/slide" Target="/ppt/slides/slide3.xml" Id="rId9" /><Relationship Type="http://schemas.openxmlformats.org/officeDocument/2006/relationships/slide" Target="/ppt/slides/slide4.xml" Id="rId10" /><Relationship Type="http://schemas.openxmlformats.org/officeDocument/2006/relationships/slide" Target="/ppt/slides/slide5.xml" Id="rId11" /><Relationship Type="http://schemas.openxmlformats.org/officeDocument/2006/relationships/slide" Target="/ppt/slides/slide6.xml" Id="rId12" /><Relationship Type="http://schemas.openxmlformats.org/officeDocument/2006/relationships/slide" Target="/ppt/slides/slide7.xml" Id="rId13" /><Relationship Type="http://schemas.openxmlformats.org/officeDocument/2006/relationships/slide" Target="/ppt/slides/slide8.xml" Id="rId14" /><Relationship Type="http://schemas.openxmlformats.org/officeDocument/2006/relationships/slide" Target="/ppt/slides/slide9.xml" Id="rId15" /><Relationship Type="http://schemas.openxmlformats.org/officeDocument/2006/relationships/slide" Target="/ppt/slides/slide10.xml" Id="rId16" /><Relationship Type="http://schemas.openxmlformats.org/officeDocument/2006/relationships/slide" Target="/ppt/slides/slide11.xml" Id="rId17" /><Relationship Type="http://schemas.openxmlformats.org/officeDocument/2006/relationships/slide" Target="/ppt/slides/slide12.xml" Id="rId18" /><Relationship Type="http://schemas.openxmlformats.org/officeDocument/2006/relationships/slide" Target="/ppt/slides/slide13.xml" Id="rId19" /><Relationship Type="http://schemas.openxmlformats.org/officeDocument/2006/relationships/slide" Target="/ppt/slides/slide14.xml" Id="rId20" /><Relationship Type="http://schemas.openxmlformats.org/officeDocument/2006/relationships/slide" Target="/ppt/slides/slide15.xml" Id="rId21" /><Relationship Type="http://schemas.openxmlformats.org/officeDocument/2006/relationships/slide" Target="/ppt/slides/slide16.xml" Id="rId22" /><Relationship Type="http://schemas.openxmlformats.org/officeDocument/2006/relationships/slide" Target="/ppt/slides/slide17.xml" Id="rId23" /><Relationship Type="http://schemas.openxmlformats.org/officeDocument/2006/relationships/slide" Target="/ppt/slides/slide18.xml" Id="rId24" /><Relationship Type="http://schemas.openxmlformats.org/officeDocument/2006/relationships/slide" Target="/ppt/slides/slide19.xml" Id="rId25" /><Relationship Type="http://schemas.openxmlformats.org/officeDocument/2006/relationships/slide" Target="/ppt/slides/slide20.xml" Id="rId26" /><Relationship Type="http://schemas.openxmlformats.org/officeDocument/2006/relationships/slide" Target="/ppt/slides/slide21.xml" Id="rId2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143000"/>
            <a:ext cx="1078992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B3649"/>
                </a:solidFill>
              </a:defRPr>
            </a:pPr>
            <a:r>
              <a:t>Mountain Building Theories: Kober and Holmes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703320"/>
            <a:ext cx="103327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t>Submitted by DR RANJITA ROY SARKAR</a:t>
            </a:r>
            <a:br/>
            <a:r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Mountain Building: 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Mountain building, or orogeny, produces elevated and deformed regions.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It involves crustal shortening, uplift, magmatism and erosion.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Different theories have emphasized geosynclines, contraction, convection and plate movement.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Geosynclinal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 geosyncline was proposed as a long subsiding basin receiving thick sediments.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Kober used geosynclinal ideas to explain mountain formation.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Later plate tectonics provided a more complete explanation of many orogens.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Kober's Theory: Core Idea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Kober proposed that mountain building occurs around geosynclinal regions between relatively stable forelands.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Compression develops when crustal blocks move toward the geosynclinal zone.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sediments are folded and uplifted into mountain systems.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Kober's Forelands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Forelands are relatively stable crustal masses on either side of the geosyncline.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Their convergence contributes to compression of intervening sediments.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model emphasized the relationship between stable blocks and mobile belts.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Kober's Orogenic Stages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Sedimentation occurs in a subsiding geosyncline.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Compression and folding deform accumulated sediments.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Uplift and erosion shape the resulting mountain belt.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Kober's Significance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It connected sedimentation, compression and mountain building.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It helped organize observations of folded mountain belts.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Its fixed-block assumptions are limited compared with modern plate tectonics.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Holmes' Convection Theory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Arthur Holmes emphasized convection currents in the mantle.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Hot material rises and cooler material sinks, transferring internal heat.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Convection was proposed as a possible mechanism for large-scale crustal movement.</a:t>
            </a:r>
          </a:p>
        </p:txBody>
      </p:sp>
      <p:sp>
        <p:nvSpPr>
          <p:cNvPr id="5" name="Oval 4"/>
          <p:cNvSpPr/>
          <p:nvPr/>
        </p:nvSpPr>
        <p:spPr>
          <a:xfrm>
            <a:off x="8595360" y="4526280"/>
            <a:ext cx="1828800" cy="1005840"/>
          </a:xfrm>
          <a:prstGeom prst="ellipse">
            <a:avLst/>
          </a:prstGeom>
          <a:solidFill>
            <a:srgbClr val="B9C8D2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Mantle Convection and Crustal Movement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Convection could exert forces on overlying crust.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Upwelling and downwelling were linked to zones of crustal movement.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Holmes' ideas anticipated later developments in geodynamics.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Holmes and Continental Drift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Holmes supported continental drift and sought a physical mechanism for it.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Mantle convection offered an explanation for movement of continents.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idea helped bridge early drift concepts and later plate tectonics.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Mountain Building in Holmes' 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Converging crustal movements can produce compression and uplift.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Sediments may be folded and metamorphosed during deformation.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Internal heat and mantle circulation provide the energy context.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Comparison: Kober and Holmes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Kober emphasized geosynclines and converging forelands.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Holmes emphasized mantle convection as a driving mechanism.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Both attempted to explain large-scale crustal deformation using internal Earth processes.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Limitations of Kober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Geosynclines are descriptive rather than a complete modern mechanism.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Fixed foreland assumptions do not fully explain plate motions.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Modern geology interprets many geosynclinal basins through plate-boundary processes.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Limitations of Early Convection Models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Early models lacked modern knowledge of lithospheric plates.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exact geometry and role of mantle convection are more complex than simple cells.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Modern geodynamics combines convection with slab pull, ridge forces and other processes.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Modern Plate-Tectonic Perspective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Mountain belts commonly form at convergent plate boundaries.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Continental collision produces crustal shortening and thickening.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Subduction zones produce volcanic arcs, trenches and accretionary complexes.</a:t>
            </a:r>
          </a:p>
        </p:txBody>
      </p:sp>
      <p:sp>
        <p:nvSpPr>
          <p:cNvPr id="5" name="Oval 4"/>
          <p:cNvSpPr/>
          <p:nvPr/>
        </p:nvSpPr>
        <p:spPr>
          <a:xfrm>
            <a:off x="8595360" y="4526280"/>
            <a:ext cx="1828800" cy="1005840"/>
          </a:xfrm>
          <a:prstGeom prst="ellipse">
            <a:avLst/>
          </a:prstGeom>
          <a:solidFill>
            <a:srgbClr val="B9C8D2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Himalayan Orogeny as an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Indian Plate converges with the Eurasian Plate.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Continental collision causes crustal shortening and uplift.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Himalaya continue to experience earthquakes and deformation.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Alpine and Other Orogens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Alps formed through convergence involving the African and Eurasian regions.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Andean mountain building is strongly linked to oceanic subduction.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Different mountain systems reflect different tectonic settings.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Role of Erosion in Mountains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Erosion lowers relief while tectonic uplift raises it.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Rivers and glaciers redistribute sediment from rising mountains.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Mountain landscapes represent a balance between uplift and denudation.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Theoretical Evolution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Geosynclinal theories organized early observations.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Continental drift introduced mobile continents.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Plate tectonics unified seafloor spreading, subduction and continental movement.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Geographical Importance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Mountain belts influence climate, drainage and ecosystems.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They host resources and create natural hazards.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Understanding their origin helps explain global relief patterns.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Kober and Holmes were important stages in the development of mountain-building thought.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Their ideas helped explain deformation before modern plate tectonics.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Plate tectonics now provides the broadest framework for understanding orogeny.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