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1477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pn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image" Target="/ppt/media/image3.png" Id="rId14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718557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Earthquake: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Causes of Earthquakes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Major causes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Movement along faults</a:t>
            </a:r>
          </a:p>
          <a:p>
            <a:pPr>
              <a:spcAft>
                <a:spcPts val="700"/>
              </a:spcAft>
              <a:defRPr sz="1800" b="0"/>
            </a:pPr>
            <a:r>
              <a:t>• Plate interactions</a:t>
            </a:r>
          </a:p>
          <a:p>
            <a:pPr>
              <a:spcAft>
                <a:spcPts val="700"/>
              </a:spcAft>
              <a:defRPr sz="1800" b="0"/>
            </a:pPr>
            <a:r>
              <a:t>• Crustal deformation</a:t>
            </a:r>
          </a:p>
          <a:p>
            <a:pPr>
              <a:spcAft>
                <a:spcPts val="700"/>
              </a:spcAft>
              <a:defRPr sz="1800" b="0"/>
            </a:pPr>
            <a:r>
              <a:t>• Volcanic processes in some settings</a:t>
            </a:r>
          </a:p>
          <a:p>
            <a:pPr>
              <a:spcAft>
                <a:spcPts val="700"/>
              </a:spcAft>
              <a:defRPr sz="1800" b="0"/>
            </a:pPr>
            <a:r>
              <a:t>India lies within a tectonically active region, especially along the Himalayan and northeastern belts.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Earthquake Distribution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Seismic hazard is significant in:</a:t>
            </a:r>
          </a:p>
          <a:p>
            <a:pPr>
              <a:spcAft>
                <a:spcPts val="700"/>
              </a:spcAft>
              <a:defRPr sz="1800" b="0"/>
            </a:pPr>
            <a:r>
              <a:t>• Himalayan region</a:t>
            </a:r>
          </a:p>
          <a:p>
            <a:pPr>
              <a:spcAft>
                <a:spcPts val="700"/>
              </a:spcAft>
              <a:defRPr sz="1800" b="0"/>
            </a:pPr>
            <a:r>
              <a:t>• Northeast India</a:t>
            </a:r>
          </a:p>
          <a:p>
            <a:pPr>
              <a:spcAft>
                <a:spcPts val="700"/>
              </a:spcAft>
              <a:defRPr sz="1800" b="0"/>
            </a:pPr>
            <a:r>
              <a:t>• Parts of the Indo-Gangetic plains</a:t>
            </a:r>
          </a:p>
          <a:p>
            <a:pPr>
              <a:spcAft>
                <a:spcPts val="700"/>
              </a:spcAft>
              <a:defRPr sz="1800" b="0"/>
            </a:pPr>
            <a:r>
              <a:t>• Kutch region</a:t>
            </a:r>
          </a:p>
          <a:p>
            <a:pPr>
              <a:spcAft>
                <a:spcPts val="700"/>
              </a:spcAft>
              <a:defRPr sz="1800" b="0"/>
            </a:pPr>
            <a:r>
              <a:t>• Andaman and Nicobar Islands</a:t>
            </a:r>
          </a:p>
          <a:p>
            <a:pPr>
              <a:spcAft>
                <a:spcPts val="700"/>
              </a:spcAft>
              <a:defRPr sz="1800" b="0"/>
            </a:pPr>
            <a:r>
              <a:t>Seismic zoning is used to guide building and planning decisions.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Earthquake Impacts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Building collapse</a:t>
            </a:r>
          </a:p>
          <a:p>
            <a:pPr>
              <a:spcAft>
                <a:spcPts val="700"/>
              </a:spcAft>
              <a:defRPr sz="1800" b="0"/>
            </a:pPr>
            <a:r>
              <a:t>• Infrastructure and utility damage</a:t>
            </a:r>
          </a:p>
          <a:p>
            <a:pPr>
              <a:spcAft>
                <a:spcPts val="700"/>
              </a:spcAft>
              <a:defRPr sz="1800" b="0"/>
            </a:pPr>
            <a:r>
              <a:t>• Landslides</a:t>
            </a:r>
          </a:p>
          <a:p>
            <a:pPr>
              <a:spcAft>
                <a:spcPts val="700"/>
              </a:spcAft>
              <a:defRPr sz="1800" b="0"/>
            </a:pPr>
            <a:r>
              <a:t>• Fires and hazardous material releases</a:t>
            </a:r>
          </a:p>
          <a:p>
            <a:pPr>
              <a:spcAft>
                <a:spcPts val="700"/>
              </a:spcAft>
              <a:defRPr sz="1800" b="0"/>
            </a:pPr>
            <a:r>
              <a:t>• Liquefaction in susceptible ground</a:t>
            </a:r>
          </a:p>
          <a:p>
            <a:pPr>
              <a:spcAft>
                <a:spcPts val="700"/>
              </a:spcAft>
              <a:defRPr sz="1800" b="0"/>
            </a:pPr>
            <a:r>
              <a:t>• Social and economic disruption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Earthquake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Mapping uses:</a:t>
            </a:r>
          </a:p>
          <a:p>
            <a:pPr>
              <a:spcAft>
                <a:spcPts val="700"/>
              </a:spcAft>
              <a:defRPr sz="1800" b="0"/>
            </a:pPr>
            <a:r>
              <a:t>• Seismic hazard zones</a:t>
            </a:r>
          </a:p>
          <a:p>
            <a:pPr>
              <a:spcAft>
                <a:spcPts val="700"/>
              </a:spcAft>
              <a:defRPr sz="1800" b="0"/>
            </a:pPr>
            <a:r>
              <a:t>• Fault and tectonic maps</a:t>
            </a:r>
          </a:p>
          <a:p>
            <a:pPr>
              <a:spcAft>
                <a:spcPts val="700"/>
              </a:spcAft>
              <a:defRPr sz="1800" b="0"/>
            </a:pPr>
            <a:r>
              <a:t>• Historical earthquake catalogues</a:t>
            </a:r>
          </a:p>
          <a:p>
            <a:pPr>
              <a:spcAft>
                <a:spcPts val="700"/>
              </a:spcAft>
              <a:defRPr sz="1800" b="0"/>
            </a:pPr>
            <a:r>
              <a:t>• Ground-motion data</a:t>
            </a:r>
          </a:p>
          <a:p>
            <a:pPr>
              <a:spcAft>
                <a:spcPts val="700"/>
              </a:spcAft>
              <a:defRPr sz="1800" b="0"/>
            </a:pPr>
            <a:r>
              <a:t>• Building and population exposure</a:t>
            </a:r>
          </a:p>
          <a:p>
            <a:pPr>
              <a:spcAft>
                <a:spcPts val="700"/>
              </a:spcAft>
              <a:defRPr sz="1800" b="0"/>
            </a:pPr>
            <a:r>
              <a:t>GIS helps combine hazard and vulnerability information.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Earthquake Risk Reduction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Earthquake-resistant construction</a:t>
            </a:r>
          </a:p>
          <a:p>
            <a:pPr>
              <a:spcAft>
                <a:spcPts val="700"/>
              </a:spcAft>
              <a:defRPr sz="1800" b="0"/>
            </a:pPr>
            <a:r>
              <a:t>• Retrofitting vulnerable buildings</a:t>
            </a:r>
          </a:p>
          <a:p>
            <a:pPr>
              <a:spcAft>
                <a:spcPts val="700"/>
              </a:spcAft>
              <a:defRPr sz="1800" b="0"/>
            </a:pPr>
            <a:r>
              <a:t>• Microzonation where appropriate</a:t>
            </a:r>
          </a:p>
          <a:p>
            <a:pPr>
              <a:spcAft>
                <a:spcPts val="700"/>
              </a:spcAft>
              <a:defRPr sz="1800" b="0"/>
            </a:pPr>
            <a:r>
              <a:t>• Public awareness and drills</a:t>
            </a:r>
          </a:p>
          <a:p>
            <a:pPr>
              <a:spcAft>
                <a:spcPts val="700"/>
              </a:spcAft>
              <a:defRPr sz="1800" b="0"/>
            </a:pPr>
            <a:r>
              <a:t>• Emergency communication</a:t>
            </a:r>
          </a:p>
          <a:p>
            <a:pPr>
              <a:spcAft>
                <a:spcPts val="700"/>
              </a:spcAft>
              <a:defRPr sz="1800" b="0"/>
            </a:pPr>
            <a:r>
              <a:t>• Safe land-use planning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Tsunami: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tsunami is a series of long-period ocean waves generated by a large displacement of seawater, commonly due to undersea earthquakes, but also possible from landslides or volcanic activity.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Tsunami Causes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main mechanism of concern in the Indian Ocean is submarine earthquake-related seafloor displacement.</a:t>
            </a:r>
          </a:p>
          <a:p>
            <a:pPr>
              <a:spcAft>
                <a:spcPts val="700"/>
              </a:spcAft>
              <a:defRPr sz="1800" b="0"/>
            </a:pPr>
            <a:r>
              <a:t>Tsunami generation depends on the location, magnitude and geometry of the disturbance.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Tsunami and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India's principal tsunami exposure is along:</a:t>
            </a:r>
          </a:p>
          <a:p>
            <a:pPr>
              <a:spcAft>
                <a:spcPts val="700"/>
              </a:spcAft>
              <a:defRPr sz="1800" b="0"/>
            </a:pPr>
            <a:r>
              <a:t>• Andaman and Nicobar Islands</a:t>
            </a:r>
          </a:p>
          <a:p>
            <a:pPr>
              <a:spcAft>
                <a:spcPts val="700"/>
              </a:spcAft>
              <a:defRPr sz="1800" b="0"/>
            </a:pPr>
            <a:r>
              <a:t>• Eastern coast of the Bay of Bengal</a:t>
            </a:r>
          </a:p>
          <a:p>
            <a:pPr>
              <a:spcAft>
                <a:spcPts val="700"/>
              </a:spcAft>
              <a:defRPr sz="1800" b="0"/>
            </a:pPr>
            <a:r>
              <a:t>Parts of the western coast can also be affected by distant Indian Ocean events, though exposure varies.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Tsunami Impacts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Coastal inundation</a:t>
            </a:r>
          </a:p>
          <a:p>
            <a:pPr>
              <a:spcAft>
                <a:spcPts val="700"/>
              </a:spcAft>
              <a:defRPr sz="1800" b="0"/>
            </a:pPr>
            <a:r>
              <a:t>• Destruction of buildings and infrastructure</a:t>
            </a:r>
          </a:p>
          <a:p>
            <a:pPr>
              <a:spcAft>
                <a:spcPts val="700"/>
              </a:spcAft>
              <a:defRPr sz="1800" b="0"/>
            </a:pPr>
            <a:r>
              <a:t>• Salinisation of soils and freshwater</a:t>
            </a:r>
          </a:p>
          <a:p>
            <a:pPr>
              <a:spcAft>
                <a:spcPts val="700"/>
              </a:spcAft>
              <a:defRPr sz="1800" b="0"/>
            </a:pPr>
            <a:r>
              <a:t>• Loss of livelihoods</a:t>
            </a:r>
          </a:p>
          <a:p>
            <a:pPr>
              <a:spcAft>
                <a:spcPts val="700"/>
              </a:spcAft>
              <a:defRPr sz="1800" b="0"/>
            </a:pPr>
            <a:r>
              <a:t>• Coastal erosion</a:t>
            </a:r>
          </a:p>
          <a:p>
            <a:pPr>
              <a:spcAft>
                <a:spcPts val="700"/>
              </a:spcAft>
              <a:defRPr sz="1800" b="0"/>
            </a:pPr>
            <a:r>
              <a:t>• Displacement of communities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Tsunami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Tsunami risk mapping combines:</a:t>
            </a:r>
          </a:p>
          <a:p>
            <a:pPr>
              <a:spcAft>
                <a:spcPts val="700"/>
              </a:spcAft>
              <a:defRPr sz="1800" b="0"/>
            </a:pPr>
            <a:r>
              <a:t>• Coastal elevation</a:t>
            </a:r>
          </a:p>
          <a:p>
            <a:pPr>
              <a:spcAft>
                <a:spcPts val="700"/>
              </a:spcAft>
              <a:defRPr sz="1800" b="0"/>
            </a:pPr>
            <a:r>
              <a:t>• Bathymetry</a:t>
            </a:r>
          </a:p>
          <a:p>
            <a:pPr>
              <a:spcAft>
                <a:spcPts val="700"/>
              </a:spcAft>
              <a:defRPr sz="1800" b="0"/>
            </a:pPr>
            <a:r>
              <a:t>• Historical tsunami information</a:t>
            </a:r>
          </a:p>
          <a:p>
            <a:pPr>
              <a:spcAft>
                <a:spcPts val="700"/>
              </a:spcAft>
              <a:defRPr sz="1800" b="0"/>
            </a:pPr>
            <a:r>
              <a:t>• Inundation modelling</a:t>
            </a:r>
          </a:p>
          <a:p>
            <a:pPr>
              <a:spcAft>
                <a:spcPts val="700"/>
              </a:spcAft>
              <a:defRPr sz="1800" b="0"/>
            </a:pPr>
            <a:r>
              <a:t>• Population and infrastructure exposure</a:t>
            </a:r>
          </a:p>
          <a:p>
            <a:pPr>
              <a:spcAft>
                <a:spcPts val="700"/>
              </a:spcAft>
              <a:defRPr sz="1800" b="0"/>
            </a:pPr>
            <a:r>
              <a:t>Maps support evacuation-route and shelter planning.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Tsunami Early Warning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Early warning systems use seismic monitoring, sea-level observations, modelling and communication networks.</a:t>
            </a:r>
          </a:p>
          <a:p>
            <a:pPr>
              <a:spcAft>
                <a:spcPts val="700"/>
              </a:spcAft>
              <a:defRPr sz="1800" b="0"/>
            </a:pPr>
            <a:r>
              <a:t>Warning effectiveness depends on rapid detection, clear communication and community readiness.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Cyclone: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tropical cyclone is an intense low-pressure weather system forming over warm tropical or subtropical waters, with organised rotating winds and heavy rain.</a:t>
            </a:r>
          </a:p>
          <a:p>
            <a:pPr>
              <a:spcAft>
                <a:spcPts val="700"/>
              </a:spcAft>
              <a:defRPr sz="1800" b="0"/>
            </a:pPr>
            <a:r>
              <a:t>Regional names include cyclone in the North Indian Ocean.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Cyclone 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Favourable conditions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Warm ocean water</a:t>
            </a:r>
          </a:p>
          <a:p>
            <a:pPr>
              <a:spcAft>
                <a:spcPts val="700"/>
              </a:spcAft>
              <a:defRPr sz="1800" b="0"/>
            </a:pPr>
            <a:r>
              <a:t>• Sufficient atmospheric moisture</a:t>
            </a:r>
          </a:p>
          <a:p>
            <a:pPr>
              <a:spcAft>
                <a:spcPts val="700"/>
              </a:spcAft>
              <a:defRPr sz="1800" b="0"/>
            </a:pPr>
            <a:r>
              <a:t>• Low vertical wind shear</a:t>
            </a:r>
          </a:p>
          <a:p>
            <a:pPr>
              <a:spcAft>
                <a:spcPts val="700"/>
              </a:spcAft>
              <a:defRPr sz="1800" b="0"/>
            </a:pPr>
            <a:r>
              <a:t>• Pre-existing disturbance</a:t>
            </a:r>
          </a:p>
          <a:p>
            <a:pPr>
              <a:spcAft>
                <a:spcPts val="700"/>
              </a:spcAft>
              <a:defRPr sz="1800" b="0"/>
            </a:pPr>
            <a:r>
              <a:t>• Coriolis force sufficient for rotation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Cyclone Distribution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Cyclone exposure is particularly important along:</a:t>
            </a:r>
          </a:p>
          <a:p>
            <a:pPr>
              <a:spcAft>
                <a:spcPts val="700"/>
              </a:spcAft>
              <a:defRPr sz="1800" b="0"/>
            </a:pPr>
            <a:r>
              <a:t>• Bay of Bengal coast</a:t>
            </a:r>
          </a:p>
          <a:p>
            <a:pPr>
              <a:spcAft>
                <a:spcPts val="700"/>
              </a:spcAft>
              <a:defRPr sz="1800" b="0"/>
            </a:pPr>
            <a:r>
              <a:t>• Odisha and Andhra Pradesh</a:t>
            </a:r>
          </a:p>
          <a:p>
            <a:pPr>
              <a:spcAft>
                <a:spcPts val="700"/>
              </a:spcAft>
              <a:defRPr sz="1800" b="0"/>
            </a:pPr>
            <a:r>
              <a:t>• West Bengal coast</a:t>
            </a:r>
          </a:p>
          <a:p>
            <a:pPr>
              <a:spcAft>
                <a:spcPts val="700"/>
              </a:spcAft>
              <a:defRPr sz="1800" b="0"/>
            </a:pPr>
            <a:r>
              <a:t>• Tamil Nadu and Andhra Pradesh</a:t>
            </a:r>
          </a:p>
          <a:p>
            <a:pPr>
              <a:spcAft>
                <a:spcPts val="700"/>
              </a:spcAft>
              <a:defRPr sz="1800" b="0"/>
            </a:pPr>
            <a:r>
              <a:t>Arabian Sea cyclones also affect western India.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Cyclone Impacts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Strong winds</a:t>
            </a:r>
          </a:p>
          <a:p>
            <a:pPr>
              <a:spcAft>
                <a:spcPts val="700"/>
              </a:spcAft>
              <a:defRPr sz="1800" b="0"/>
            </a:pPr>
            <a:r>
              <a:t>• Heavy rainfall and flooding</a:t>
            </a:r>
          </a:p>
          <a:p>
            <a:pPr>
              <a:spcAft>
                <a:spcPts val="700"/>
              </a:spcAft>
              <a:defRPr sz="1800" b="0"/>
            </a:pPr>
            <a:r>
              <a:t>• Storm surge and coastal inundation</a:t>
            </a:r>
          </a:p>
          <a:p>
            <a:pPr>
              <a:spcAft>
                <a:spcPts val="700"/>
              </a:spcAft>
              <a:defRPr sz="1800" b="0"/>
            </a:pPr>
            <a:r>
              <a:t>• Crop and infrastructure damage</a:t>
            </a:r>
          </a:p>
          <a:p>
            <a:pPr>
              <a:spcAft>
                <a:spcPts val="700"/>
              </a:spcAft>
              <a:defRPr sz="1800" b="0"/>
            </a:pPr>
            <a:r>
              <a:t>• Power and communication disruption</a:t>
            </a:r>
          </a:p>
          <a:p>
            <a:pPr>
              <a:spcAft>
                <a:spcPts val="700"/>
              </a:spcAft>
              <a:defRPr sz="1800" b="0"/>
            </a:pPr>
            <a:r>
              <a:t>• Displacement and livelihood losses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Cyclone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Cyclone mapping can show:</a:t>
            </a:r>
          </a:p>
          <a:p>
            <a:pPr>
              <a:spcAft>
                <a:spcPts val="700"/>
              </a:spcAft>
              <a:defRPr sz="1800" b="0"/>
            </a:pPr>
            <a:r>
              <a:t>• Historical tracks</a:t>
            </a:r>
          </a:p>
          <a:p>
            <a:pPr>
              <a:spcAft>
                <a:spcPts val="700"/>
              </a:spcAft>
              <a:defRPr sz="1800" b="0"/>
            </a:pPr>
            <a:r>
              <a:t>• Wind intensity</a:t>
            </a:r>
          </a:p>
          <a:p>
            <a:pPr>
              <a:spcAft>
                <a:spcPts val="700"/>
              </a:spcAft>
              <a:defRPr sz="1800" b="0"/>
            </a:pPr>
            <a:r>
              <a:t>• Rainfall</a:t>
            </a:r>
          </a:p>
          <a:p>
            <a:pPr>
              <a:spcAft>
                <a:spcPts val="700"/>
              </a:spcAft>
              <a:defRPr sz="1800" b="0"/>
            </a:pPr>
            <a:r>
              <a:t>• Storm-surge zones</a:t>
            </a:r>
          </a:p>
          <a:p>
            <a:pPr>
              <a:spcAft>
                <a:spcPts val="700"/>
              </a:spcAft>
              <a:defRPr sz="1800" b="0"/>
            </a:pPr>
            <a:r>
              <a:t>• Flood/inundation extent</a:t>
            </a:r>
          </a:p>
          <a:p>
            <a:pPr>
              <a:spcAft>
                <a:spcPts val="700"/>
              </a:spcAft>
              <a:defRPr sz="1800" b="0"/>
            </a:pPr>
            <a:r>
              <a:t>• Population and infrastructure exposure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Cyclone Preparedness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Early warning dissemination</a:t>
            </a:r>
          </a:p>
          <a:p>
            <a:pPr>
              <a:spcAft>
                <a:spcPts val="700"/>
              </a:spcAft>
              <a:defRPr sz="1800" b="0"/>
            </a:pPr>
            <a:r>
              <a:t>• Evacuation to shelters</a:t>
            </a:r>
          </a:p>
          <a:p>
            <a:pPr>
              <a:spcAft>
                <a:spcPts val="700"/>
              </a:spcAft>
              <a:defRPr sz="1800" b="0"/>
            </a:pPr>
            <a:r>
              <a:t>• Cyclone-resistant construction</a:t>
            </a:r>
          </a:p>
          <a:p>
            <a:pPr>
              <a:spcAft>
                <a:spcPts val="700"/>
              </a:spcAft>
              <a:defRPr sz="1800" b="0"/>
            </a:pPr>
            <a:r>
              <a:t>• Coastal embankment and ecosystem measures where appropriate</a:t>
            </a:r>
          </a:p>
          <a:p>
            <a:pPr>
              <a:spcAft>
                <a:spcPts val="700"/>
              </a:spcAft>
              <a:defRPr sz="1800" b="0"/>
            </a:pPr>
            <a:r>
              <a:t>• Emergency stockpiles</a:t>
            </a:r>
          </a:p>
          <a:p>
            <a:pPr>
              <a:spcAft>
                <a:spcPts val="700"/>
              </a:spcAft>
              <a:defRPr sz="1800" b="0"/>
            </a:pPr>
            <a:r>
              <a:t>• Community drills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Cyclone Early Warning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Forecasting uses meteorological observations, satellites, radar, numerical models and ocean data.</a:t>
            </a:r>
          </a:p>
          <a:p>
            <a:pPr>
              <a:spcAft>
                <a:spcPts val="700"/>
              </a:spcAft>
              <a:defRPr sz="1800" b="0"/>
            </a:pPr>
            <a:r>
              <a:t>Warnings are communicated through multiple channels to support timely evacuation and protective action.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Multi-Hazard Risk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Earthquake, tsunami and cyclone risks can interact with secondary hazards.</a:t>
            </a:r>
          </a:p>
          <a:p>
            <a:pPr>
              <a:spcAft>
                <a:spcPts val="700"/>
              </a:spcAft>
              <a:defRPr sz="1800" b="0"/>
            </a:pPr>
            <a:r>
              <a:t>Examples:</a:t>
            </a:r>
          </a:p>
          <a:p>
            <a:pPr>
              <a:spcAft>
                <a:spcPts val="700"/>
              </a:spcAft>
              <a:defRPr sz="1800" b="0"/>
            </a:pPr>
            <a:r>
              <a:t>• Earthquake → tsunami</a:t>
            </a:r>
          </a:p>
          <a:p>
            <a:pPr>
              <a:spcAft>
                <a:spcPts val="700"/>
              </a:spcAft>
              <a:defRPr sz="1800" b="0"/>
            </a:pPr>
            <a:r>
              <a:t>• Cyclone → flood and landslide</a:t>
            </a:r>
          </a:p>
          <a:p>
            <a:pPr>
              <a:spcAft>
                <a:spcPts val="700"/>
              </a:spcAft>
              <a:defRPr sz="1800" b="0"/>
            </a:pPr>
            <a:r>
              <a:t>• Earthquake → landslide and infrastructure failure</a:t>
            </a:r>
          </a:p>
          <a:p>
            <a:pPr>
              <a:spcAft>
                <a:spcPts val="700"/>
              </a:spcAft>
              <a:defRPr sz="1800" b="0"/>
            </a:pPr>
            <a:r>
              <a:t>Multi-hazard planning is therefore essential.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Remote Sensing in Disaster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Satellite observations provide rapid information on:</a:t>
            </a:r>
          </a:p>
          <a:p>
            <a:pPr>
              <a:spcAft>
                <a:spcPts val="700"/>
              </a:spcAft>
              <a:defRPr sz="1800" b="0"/>
            </a:pPr>
            <a:r>
              <a:t>• Cyclone clouds and tracks</a:t>
            </a:r>
          </a:p>
          <a:p>
            <a:pPr>
              <a:spcAft>
                <a:spcPts val="700"/>
              </a:spcAft>
              <a:defRPr sz="1800" b="0"/>
            </a:pPr>
            <a:r>
              <a:t>• Coastal inundation</a:t>
            </a:r>
          </a:p>
          <a:p>
            <a:pPr>
              <a:spcAft>
                <a:spcPts val="700"/>
              </a:spcAft>
              <a:defRPr sz="1800" b="0"/>
            </a:pPr>
            <a:r>
              <a:t>• Flooded areas</a:t>
            </a:r>
          </a:p>
          <a:p>
            <a:pPr>
              <a:spcAft>
                <a:spcPts val="700"/>
              </a:spcAft>
              <a:defRPr sz="1800" b="0"/>
            </a:pPr>
            <a:r>
              <a:t>• Damaged infrastructure</a:t>
            </a:r>
          </a:p>
          <a:p>
            <a:pPr>
              <a:spcAft>
                <a:spcPts val="700"/>
              </a:spcAft>
              <a:defRPr sz="1800" b="0"/>
            </a:pPr>
            <a:r>
              <a:t>• Changes in land and vegetation</a:t>
            </a:r>
          </a:p>
          <a:p>
            <a:pPr>
              <a:spcAft>
                <a:spcPts val="700"/>
              </a:spcAft>
              <a:defRPr sz="1800" b="0"/>
            </a:pPr>
            <a:r>
              <a:t>They complement ground observations.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GIS for Hazard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GIS supports:</a:t>
            </a:r>
          </a:p>
          <a:p>
            <a:pPr>
              <a:spcAft>
                <a:spcPts val="700"/>
              </a:spcAft>
              <a:defRPr sz="1800" b="0"/>
            </a:pPr>
            <a:r>
              <a:t>• Hazard zonation</a:t>
            </a:r>
          </a:p>
          <a:p>
            <a:pPr>
              <a:spcAft>
                <a:spcPts val="700"/>
              </a:spcAft>
              <a:defRPr sz="1800" b="0"/>
            </a:pPr>
            <a:r>
              <a:t>• Exposure analysis</a:t>
            </a:r>
          </a:p>
          <a:p>
            <a:pPr>
              <a:spcAft>
                <a:spcPts val="700"/>
              </a:spcAft>
              <a:defRPr sz="1800" b="0"/>
            </a:pPr>
            <a:r>
              <a:t>• Vulnerability assessment</a:t>
            </a:r>
          </a:p>
          <a:p>
            <a:pPr>
              <a:spcAft>
                <a:spcPts val="700"/>
              </a:spcAft>
              <a:defRPr sz="1800" b="0"/>
            </a:pPr>
            <a:r>
              <a:t>• Evacuation-route planning</a:t>
            </a:r>
          </a:p>
          <a:p>
            <a:pPr>
              <a:spcAft>
                <a:spcPts val="700"/>
              </a:spcAft>
              <a:defRPr sz="1800" b="0"/>
            </a:pPr>
            <a:r>
              <a:t>• Shelter accessibility</a:t>
            </a:r>
          </a:p>
          <a:p>
            <a:pPr>
              <a:spcAft>
                <a:spcPts val="700"/>
              </a:spcAft>
              <a:defRPr sz="1800" b="0"/>
            </a:pPr>
            <a:r>
              <a:t>• Damage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Case Study: Indian Ocean Tsunami 2004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The 2004 Indian Ocean tsunami caused severe impacts across parts of the Indian Ocean, including India's Andaman and Nicobar Islands and eastern coast.</a:t>
            </a:r>
          </a:p>
          <a:p>
            <a:pPr>
              <a:spcAft>
                <a:spcPts val="700"/>
              </a:spcAft>
              <a:defRPr sz="1800" b="0"/>
            </a:pPr>
            <a:r>
              <a:t>It highlighted the importance of warning systems, coastal preparedness and community awareness.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Case Study: Major Indian Cyclones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Major cyclones affecting India demonstrate the importance of:</a:t>
            </a:r>
          </a:p>
          <a:p>
            <a:pPr>
              <a:spcAft>
                <a:spcPts val="700"/>
              </a:spcAft>
              <a:defRPr sz="1800" b="0"/>
            </a:pPr>
            <a:r>
              <a:t>• Accurate forecasting</a:t>
            </a:r>
          </a:p>
          <a:p>
            <a:pPr>
              <a:spcAft>
                <a:spcPts val="700"/>
              </a:spcAft>
              <a:defRPr sz="1800" b="0"/>
            </a:pPr>
            <a:r>
              <a:t>• Timely evacuation</a:t>
            </a:r>
          </a:p>
          <a:p>
            <a:pPr>
              <a:spcAft>
                <a:spcPts val="700"/>
              </a:spcAft>
              <a:defRPr sz="1800" b="0"/>
            </a:pPr>
            <a:r>
              <a:t>• Cyclone shelters</a:t>
            </a:r>
          </a:p>
          <a:p>
            <a:pPr>
              <a:spcAft>
                <a:spcPts val="700"/>
              </a:spcAft>
              <a:defRPr sz="1800" b="0"/>
            </a:pPr>
            <a:r>
              <a:t>• Strong communication</a:t>
            </a:r>
          </a:p>
          <a:p>
            <a:pPr>
              <a:spcAft>
                <a:spcPts val="700"/>
              </a:spcAft>
              <a:defRPr sz="1800" b="0"/>
            </a:pPr>
            <a:r>
              <a:t>• Community participation</a:t>
            </a:r>
          </a:p>
          <a:p>
            <a:pPr>
              <a:spcAft>
                <a:spcPts val="700"/>
              </a:spcAft>
              <a:defRPr sz="1800" b="0"/>
            </a:pPr>
            <a:r>
              <a:t>The reduction of mortality depends strongly on preparedness and response capacity.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Earthquakes, tsunamis and cyclones have different physical origins but require integrated spatial risk assessment.</a:t>
            </a:r>
          </a:p>
          <a:p>
            <a:pPr>
              <a:spcAft>
                <a:spcPts val="700"/>
              </a:spcAft>
              <a:defRPr sz="1800" b="0"/>
            </a:pPr>
            <a:r>
              <a:t>Hazard mapping, resilient infrastructure, early warning and community preparedness are central to reducing disaster losses.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1</TotalTime>
  <Words>855</Words>
  <Application>Microsoft Office PowerPoint</Application>
  <PresentationFormat>Widescreen</PresentationFormat>
  <Paragraphs>173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MS Shell Dlg 2</vt:lpstr>
      <vt:lpstr>Wingdings</vt:lpstr>
      <vt:lpstr>Wingdings 3</vt:lpstr>
      <vt:lpstr>Madison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2026-09-04T13:58:52Z</dcterms:modified>
  <cp:category/>
</cp:coreProperties>
</file>