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1419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01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Meaning of Functional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Why Classify Cities by Function?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Identify dominant activities</a:t>
            </a:r>
          </a:p>
          <a:p>
            <a:pPr>
              <a:spcAft>
                <a:spcPts val="700"/>
              </a:spcAft>
              <a:defRPr sz="1800" b="0"/>
            </a:pPr>
            <a:r>
              <a:t>• Compare urban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Understand regional service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Support planning and resource allocation</a:t>
            </a:r>
          </a:p>
          <a:p>
            <a:pPr>
              <a:spcAft>
                <a:spcPts val="700"/>
              </a:spcAft>
              <a:defRPr sz="1800" b="0"/>
            </a:pPr>
            <a:r>
              <a:t>• Analyse specialisation and urban hierarchy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Major Urban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functions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Administrative</a:t>
            </a:r>
          </a:p>
          <a:p>
            <a:pPr>
              <a:spcAft>
                <a:spcPts val="700"/>
              </a:spcAft>
              <a:defRPr sz="1800" b="0"/>
            </a:pPr>
            <a:r>
              <a:t>• Commercial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Educational</a:t>
            </a:r>
          </a:p>
          <a:p>
            <a:pPr>
              <a:spcAft>
                <a:spcPts val="700"/>
              </a:spcAft>
              <a:defRPr sz="1800" b="0"/>
            </a:pPr>
            <a:r>
              <a:t>• Religious/cultural</a:t>
            </a:r>
          </a:p>
          <a:p>
            <a:pPr>
              <a:spcAft>
                <a:spcPts val="700"/>
              </a:spcAft>
              <a:defRPr sz="1800" b="0"/>
            </a:pPr>
            <a:r>
              <a:t>• Tourism</a:t>
            </a:r>
          </a:p>
          <a:p>
            <a:pPr>
              <a:spcAft>
                <a:spcPts val="700"/>
              </a:spcAft>
              <a:defRPr sz="1800" b="0"/>
            </a:pPr>
            <a:r>
              <a:t>• Mining and resource-based</a:t>
            </a:r>
          </a:p>
          <a:p>
            <a:pPr>
              <a:spcAft>
                <a:spcPts val="700"/>
              </a:spcAft>
              <a:defRPr sz="1800" b="0"/>
            </a:pPr>
            <a:r>
              <a:t>Most large cities have multiple functions.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Qualitative Method: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Qualitative classification relies on the interpretation of the character and prominence of activities.</a:t>
            </a:r>
          </a:p>
          <a:p>
            <a:pPr>
              <a:spcAft>
                <a:spcPts val="700"/>
              </a:spcAft>
              <a:defRPr sz="1800" b="0"/>
            </a:pPr>
            <a:r>
              <a:t>Sources may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evidence</a:t>
            </a:r>
          </a:p>
          <a:p>
            <a:pPr>
              <a:spcAft>
                <a:spcPts val="700"/>
              </a:spcAft>
              <a:defRPr sz="1800" b="0"/>
            </a:pPr>
            <a:r>
              <a:t>• Field observation</a:t>
            </a:r>
          </a:p>
          <a:p>
            <a:pPr>
              <a:spcAft>
                <a:spcPts val="700"/>
              </a:spcAft>
              <a:defRPr sz="1800" b="0"/>
            </a:pPr>
            <a:r>
              <a:t>• Land-use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Institutional roles</a:t>
            </a:r>
          </a:p>
          <a:p>
            <a:pPr>
              <a:spcAft>
                <a:spcPts val="700"/>
              </a:spcAft>
              <a:defRPr sz="1800" b="0"/>
            </a:pPr>
            <a:r>
              <a:t>• Expert judgement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Qualitative Method: Strengths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Captures historical and cultural context</a:t>
            </a:r>
          </a:p>
          <a:p>
            <a:pPr>
              <a:spcAft>
                <a:spcPts val="700"/>
              </a:spcAft>
              <a:defRPr sz="1800" b="0"/>
            </a:pPr>
            <a:r>
              <a:t>• Useful where detailed statistics are unavailable</a:t>
            </a:r>
          </a:p>
          <a:p>
            <a:pPr>
              <a:spcAft>
                <a:spcPts val="700"/>
              </a:spcAft>
              <a:defRPr sz="1800" b="0"/>
            </a:pPr>
            <a:r>
              <a:t>• Identifies specialised functions that numbers may not fully explain</a:t>
            </a:r>
          </a:p>
          <a:p>
            <a:pPr>
              <a:spcAft>
                <a:spcPts val="700"/>
              </a:spcAft>
              <a:defRPr sz="1800" b="0"/>
            </a:pPr>
            <a:r>
              <a:t>• Flexible for local studies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Qualitative Method: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Greater subjectivity</a:t>
            </a:r>
          </a:p>
          <a:p>
            <a:pPr>
              <a:spcAft>
                <a:spcPts val="700"/>
              </a:spcAft>
              <a:defRPr sz="1800" b="0"/>
            </a:pPr>
            <a:r>
              <a:t>• Difficult to compare consistently</a:t>
            </a:r>
          </a:p>
          <a:p>
            <a:pPr>
              <a:spcAft>
                <a:spcPts val="700"/>
              </a:spcAft>
              <a:defRPr sz="1800" b="0"/>
            </a:pPr>
            <a:r>
              <a:t>• Depends on researcher judgement</a:t>
            </a:r>
          </a:p>
          <a:p>
            <a:pPr>
              <a:spcAft>
                <a:spcPts val="700"/>
              </a:spcAft>
              <a:defRPr sz="1800" b="0"/>
            </a:pPr>
            <a:r>
              <a:t>• May overlook less visible but economically important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Quantitative Method: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Quantitative classification uses measurable indicators such as employment, occupational structure, establishments, output or service concentration.</a:t>
            </a:r>
          </a:p>
          <a:p>
            <a:pPr>
              <a:spcAft>
                <a:spcPts val="700"/>
              </a:spcAft>
              <a:defRPr sz="1800" b="0"/>
            </a:pPr>
            <a:r>
              <a:t>It permits systematic comparison among cities.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Employment-Based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Employment data can reveal dominant functions.</a:t>
            </a:r>
          </a:p>
          <a:p>
            <a:pPr>
              <a:spcAft>
                <a:spcPts val="700"/>
              </a:spcAft>
              <a:defRPr sz="1800" b="0"/>
            </a:pPr>
            <a:r>
              <a:t>For example, a high share of manufacturing employment may indicate an industrial function, while a strong concentration of administrative employment may indicate an administrative centre.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Location Quotient: Basic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Location Quotient (LQ) measures whether an activity is more concentrated in a city than in a reference area.</a:t>
            </a:r>
          </a:p>
          <a:p>
            <a:pPr>
              <a:spcAft>
                <a:spcPts val="700"/>
              </a:spcAft>
              <a:defRPr sz="1800" b="0"/>
            </a:pPr>
            <a:r>
              <a:t>Conceptually:</a:t>
            </a:r>
          </a:p>
          <a:p>
            <a:pPr>
              <a:spcAft>
                <a:spcPts val="700"/>
              </a:spcAft>
              <a:defRPr sz="1800" b="0"/>
            </a:pPr>
            <a:r>
              <a:t>LQ = local share of an activity ÷ reference-area share of the same activity.</a:t>
            </a:r>
          </a:p>
          <a:p>
            <a:pPr>
              <a:spcAft>
                <a:spcPts val="700"/>
              </a:spcAft>
              <a:defRPr sz="1800" b="0"/>
            </a:pPr>
            <a:r>
              <a:t>An LQ above 1 indicates relative specialisation.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Functional Specialisation and LQ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LQ can be calculated for sectors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Manufacturing</a:t>
            </a:r>
          </a:p>
          <a:p>
            <a:pPr>
              <a:spcAft>
                <a:spcPts val="700"/>
              </a:spcAft>
              <a:defRPr sz="1800" b="0"/>
            </a:pPr>
            <a:r>
              <a:t>• Trade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Finance</a:t>
            </a:r>
          </a:p>
          <a:p>
            <a:pPr>
              <a:spcAft>
                <a:spcPts val="700"/>
              </a:spcAft>
              <a:defRPr sz="1800" b="0"/>
            </a:pPr>
            <a:r>
              <a:t>• Public administration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</a:t>
            </a:r>
          </a:p>
          <a:p>
            <a:pPr>
              <a:spcAft>
                <a:spcPts val="700"/>
              </a:spcAft>
              <a:defRPr sz="1800" b="0"/>
            </a:pPr>
            <a:r>
              <a:t>Cities can then be compared by their highest or most distinctive LQ values.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F.S. Classification: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Functional classification methods associated with F.S. use occupational or employment information to identify the dominant functions of towns.</a:t>
            </a:r>
          </a:p>
          <a:p>
            <a:pPr>
              <a:spcAft>
                <a:spcPts val="700"/>
              </a:spcAft>
              <a:defRPr sz="1800" b="0"/>
            </a:pPr>
            <a:r>
              <a:t>The basic approach is to examine the relative concentration of workers in different activities.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F.S. Method: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Steps:</a:t>
            </a:r>
          </a:p>
          <a:p>
            <a:pPr>
              <a:spcAft>
                <a:spcPts val="700"/>
              </a:spcAft>
              <a:defRPr sz="1800" b="0"/>
            </a:pPr>
            <a:r>
              <a:t>1. Collect occupational/employment data</a:t>
            </a:r>
          </a:p>
          <a:p>
            <a:pPr>
              <a:spcAft>
                <a:spcPts val="700"/>
              </a:spcAft>
              <a:defRPr sz="1800" b="0"/>
            </a:pPr>
            <a:r>
              <a:t>2. Group occupations into functional categories</a:t>
            </a:r>
          </a:p>
          <a:p>
            <a:pPr>
              <a:spcAft>
                <a:spcPts val="700"/>
              </a:spcAft>
              <a:defRPr sz="1800" b="0"/>
            </a:pPr>
            <a:r>
              <a:t>3. Calculate shares or concentration measures</a:t>
            </a:r>
          </a:p>
          <a:p>
            <a:pPr>
              <a:spcAft>
                <a:spcPts val="700"/>
              </a:spcAft>
              <a:defRPr sz="1800" b="0"/>
            </a:pPr>
            <a:r>
              <a:t>4. Identify dominant activities</a:t>
            </a:r>
          </a:p>
          <a:p>
            <a:pPr>
              <a:spcAft>
                <a:spcPts val="700"/>
              </a:spcAft>
              <a:defRPr sz="1800" b="0"/>
            </a:pPr>
            <a:r>
              <a:t>5. Assign cities to functional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Hudson's Approach: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Hudson developed quantitative approaches to identify urban functions using employment and occupational structure.</a:t>
            </a:r>
          </a:p>
          <a:p>
            <a:pPr>
              <a:spcAft>
                <a:spcPts val="700"/>
              </a:spcAft>
              <a:defRPr sz="1800" b="0"/>
            </a:pPr>
            <a:r>
              <a:t>The central idea is to compare the concentration of activities in individual cities with a broader urban or regional benchmark.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Hudson Method: Analytical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Select functional employment categories</a:t>
            </a:r>
          </a:p>
          <a:p>
            <a:pPr>
              <a:spcAft>
                <a:spcPts val="700"/>
              </a:spcAft>
              <a:defRPr sz="1800" b="0"/>
            </a:pPr>
            <a:r>
              <a:t>• Establish a reference distribution</a:t>
            </a:r>
          </a:p>
          <a:p>
            <a:pPr>
              <a:spcAft>
                <a:spcPts val="700"/>
              </a:spcAft>
              <a:defRPr sz="1800" b="0"/>
            </a:pPr>
            <a:r>
              <a:t>• Measure departure from the reference pattern</a:t>
            </a:r>
          </a:p>
          <a:p>
            <a:pPr>
              <a:spcAft>
                <a:spcPts val="700"/>
              </a:spcAft>
              <a:defRPr sz="1800" b="0"/>
            </a:pPr>
            <a:r>
              <a:t>• Identify specialised functions</a:t>
            </a:r>
          </a:p>
          <a:p>
            <a:pPr>
              <a:spcAft>
                <a:spcPts val="700"/>
              </a:spcAft>
              <a:defRPr sz="1800" b="0"/>
            </a:pPr>
            <a:r>
              <a:t>• Classify cities according to dominant or distinctive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Hudson Method: 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Provides a more systematic basis than simple description</a:t>
            </a:r>
          </a:p>
          <a:p>
            <a:pPr>
              <a:spcAft>
                <a:spcPts val="700"/>
              </a:spcAft>
              <a:defRPr sz="1800" b="0"/>
            </a:pPr>
            <a:r>
              <a:t>• Allows comparison among cities</a:t>
            </a:r>
          </a:p>
          <a:p>
            <a:pPr>
              <a:spcAft>
                <a:spcPts val="700"/>
              </a:spcAft>
              <a:defRPr sz="1800" b="0"/>
            </a:pPr>
            <a:r>
              <a:t>• Highlights functional specialisation</a:t>
            </a:r>
          </a:p>
          <a:p>
            <a:pPr>
              <a:spcAft>
                <a:spcPts val="700"/>
              </a:spcAft>
              <a:defRPr sz="1800" b="0"/>
            </a:pPr>
            <a:r>
              <a:t>• Useful for analysing changing urban economies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C.D. Harris: Functional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C.D. Harris used a functional approach to classify American cities based on dominant economic activities.</a:t>
            </a:r>
          </a:p>
          <a:p>
            <a:pPr>
              <a:spcAft>
                <a:spcPts val="700"/>
              </a:spcAft>
              <a:defRPr sz="1800" b="0"/>
            </a:pPr>
            <a:r>
              <a:t>Important categories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Manufacturing</a:t>
            </a:r>
          </a:p>
          <a:p>
            <a:pPr>
              <a:spcAft>
                <a:spcPts val="700"/>
              </a:spcAft>
              <a:defRPr sz="1800" b="0"/>
            </a:pPr>
            <a:r>
              <a:t>• Retailing</a:t>
            </a:r>
          </a:p>
          <a:p>
            <a:pPr>
              <a:spcAft>
                <a:spcPts val="700"/>
              </a:spcAft>
              <a:defRPr sz="1800" b="0"/>
            </a:pPr>
            <a:r>
              <a:t>• Wholesale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Transportation</a:t>
            </a:r>
          </a:p>
          <a:p>
            <a:pPr>
              <a:spcAft>
                <a:spcPts val="700"/>
              </a:spcAft>
              <a:defRPr sz="1800" b="0"/>
            </a:pPr>
            <a:r>
              <a:t>• Mining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Resort/recreation</a:t>
            </a:r>
          </a:p>
          <a:p>
            <a:pPr>
              <a:spcAft>
                <a:spcPts val="700"/>
              </a:spcAft>
              <a:defRPr sz="1800" b="0"/>
            </a:pPr>
            <a:r>
              <a:t>• Diversified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Harris: Multifunctional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Many cities cannot be assigned to only one function.</a:t>
            </a:r>
          </a:p>
          <a:p>
            <a:pPr>
              <a:spcAft>
                <a:spcPts val="700"/>
              </a:spcAft>
              <a:defRPr sz="1800" b="0"/>
            </a:pPr>
            <a:r>
              <a:t>Harris's work recognised diversified cities where several activities have substantial importance.</a:t>
            </a:r>
          </a:p>
          <a:p>
            <a:pPr>
              <a:spcAft>
                <a:spcPts val="700"/>
              </a:spcAft>
              <a:defRPr sz="1800" b="0"/>
            </a:pPr>
            <a:r>
              <a:t>This is important for large metropolitan centres.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Harris Method: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Demonstrates the diversity of urban functions</a:t>
            </a:r>
          </a:p>
          <a:p>
            <a:pPr>
              <a:spcAft>
                <a:spcPts val="700"/>
              </a:spcAft>
              <a:defRPr sz="1800" b="0"/>
            </a:pPr>
            <a:r>
              <a:t>• Provides a comparative classification framework</a:t>
            </a:r>
          </a:p>
          <a:p>
            <a:pPr>
              <a:spcAft>
                <a:spcPts val="700"/>
              </a:spcAft>
              <a:defRPr sz="1800" b="0"/>
            </a:pPr>
            <a:r>
              <a:t>• Connects occupational/economic data with urban roles</a:t>
            </a:r>
          </a:p>
          <a:p>
            <a:pPr>
              <a:spcAft>
                <a:spcPts val="700"/>
              </a:spcAft>
              <a:defRPr sz="1800" b="0"/>
            </a:pPr>
            <a:r>
              <a:t>• Influenced later urban functional studies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Asok Mitra: Indian Functional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Asok Mitra made important contributions to Indian urban geography and settlement classification.</a:t>
            </a:r>
          </a:p>
          <a:p>
            <a:pPr>
              <a:spcAft>
                <a:spcPts val="700"/>
              </a:spcAft>
              <a:defRPr sz="1800" b="0"/>
            </a:pPr>
            <a:r>
              <a:t>Indian functional classification needs to consider the country's diverse administrative, commercial, industrial, transport and service roles.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Asok Mitra: Occupational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An occupational approach can classify urban centres using workforce composition and the concentration of non-primary activities.</a:t>
            </a:r>
          </a:p>
          <a:p>
            <a:pPr>
              <a:spcAft>
                <a:spcPts val="700"/>
              </a:spcAft>
              <a:defRPr sz="1800" b="0"/>
            </a:pPr>
            <a:r>
              <a:t>It is particularly useful for comparing Indian towns using census occupational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Functional Types in Indian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Possible functional types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Administrative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 towns</a:t>
            </a:r>
          </a:p>
          <a:p>
            <a:pPr>
              <a:spcAft>
                <a:spcPts val="700"/>
              </a:spcAft>
              <a:defRPr sz="1800" b="0"/>
            </a:pPr>
            <a:r>
              <a:t>• Commercial towns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Educational and cultural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Religious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Mining/resource towns</a:t>
            </a:r>
          </a:p>
          <a:p>
            <a:pPr>
              <a:spcAft>
                <a:spcPts val="700"/>
              </a:spcAft>
              <a:defRPr sz="1800" b="0"/>
            </a:pPr>
            <a:r>
              <a:t>• Multifunctional cities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Qualitative vs Quantitative Methods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Qualitative: context-rich but more subjective.</a:t>
            </a:r>
          </a:p>
          <a:p>
            <a:pPr>
              <a:spcAft>
                <a:spcPts val="700"/>
              </a:spcAft>
              <a:defRPr sz="1800" b="0"/>
            </a:pPr>
            <a:r>
              <a:t>Quantitative: systematic and comparable but dependent on data quality and classification choices.</a:t>
            </a:r>
          </a:p>
          <a:p>
            <a:pPr>
              <a:spcAft>
                <a:spcPts val="700"/>
              </a:spcAft>
              <a:defRPr sz="1800" b="0"/>
            </a:pPr>
            <a:r>
              <a:t>The best urban studies often combine both approaches.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Limitations of Functional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Cities change functions over time</a:t>
            </a:r>
          </a:p>
          <a:p>
            <a:pPr>
              <a:spcAft>
                <a:spcPts val="700"/>
              </a:spcAft>
              <a:defRPr sz="1800" b="0"/>
            </a:pPr>
            <a:r>
              <a:t>• Large cities are often multifunctional</a:t>
            </a:r>
          </a:p>
          <a:p>
            <a:pPr>
              <a:spcAft>
                <a:spcPts val="700"/>
              </a:spcAft>
              <a:defRPr sz="1800" b="0"/>
            </a:pPr>
            <a:r>
              <a:t>• Data categories may not match modern service economies</a:t>
            </a:r>
          </a:p>
          <a:p>
            <a:pPr>
              <a:spcAft>
                <a:spcPts val="700"/>
              </a:spcAft>
              <a:defRPr sz="1800" b="0"/>
            </a:pPr>
            <a:r>
              <a:t>• Administrative boundaries may not reflect functional urban regions</a:t>
            </a:r>
          </a:p>
          <a:p>
            <a:pPr>
              <a:spcAft>
                <a:spcPts val="700"/>
              </a:spcAft>
              <a:defRPr sz="1800" b="0"/>
            </a:pPr>
            <a:r>
              <a:t>• Informal activities can be undercounted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Contemporary Functional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Modern analysis can combine: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 data</a:t>
            </a:r>
          </a:p>
          <a:p>
            <a:pPr>
              <a:spcAft>
                <a:spcPts val="700"/>
              </a:spcAft>
              <a:defRPr sz="1800" b="0"/>
            </a:pPr>
            <a:r>
              <a:t>• Business establishments</a:t>
            </a:r>
          </a:p>
          <a:p>
            <a:pPr>
              <a:spcAft>
                <a:spcPts val="700"/>
              </a:spcAft>
              <a:defRPr sz="1800" b="0"/>
            </a:pPr>
            <a:r>
              <a:t>• Commuting flows</a:t>
            </a:r>
          </a:p>
          <a:p>
            <a:pPr>
              <a:spcAft>
                <a:spcPts val="700"/>
              </a:spcAft>
              <a:defRPr sz="1800" b="0"/>
            </a:pPr>
            <a:r>
              <a:t>• Land-use data</a:t>
            </a:r>
          </a:p>
          <a:p>
            <a:pPr>
              <a:spcAft>
                <a:spcPts val="700"/>
              </a:spcAft>
              <a:defRPr sz="1800" b="0"/>
            </a:pPr>
            <a:r>
              <a:t>• GIS and remote sensing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mobility indicators</a:t>
            </a:r>
          </a:p>
          <a:p>
            <a:pPr>
              <a:spcAft>
                <a:spcPts val="700"/>
              </a:spcAft>
              <a:defRPr sz="1800" b="0"/>
            </a:pPr>
            <a:r>
              <a:t>This creates a more dynamic picture of urban functions.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Functional classification explains the distinctive roles of urban centres.</a:t>
            </a:r>
          </a:p>
          <a:p>
            <a:pPr>
              <a:spcAft>
                <a:spcPts val="700"/>
              </a:spcAft>
              <a:defRPr sz="1800" b="0"/>
            </a:pPr>
            <a:r>
              <a:t>F.S., Hudson, C.D. Harris and Asok Mitra provide important frameworks, while contemporary GIS and employment data allow more flexible and evidence-based classification.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932</Words>
  <Application>Microsoft Office PowerPoint</Application>
  <PresentationFormat>Widescreen</PresentationFormat>
  <Paragraphs>166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2026-09-04T14:03:03Z</dcterms:modified>
  <cp:category/>
</cp:coreProperties>
</file>