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viewProps.xml" ContentType="application/vnd.openxmlformats-officedocument.presentationml.viewProp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presProps" Target="/ppt/presProp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tableStyles" Target="/ppt/tableStyles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theme" Target="/ppt/theme/theme1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viewProps" Target="/ppt/viewProps.xml" Id="rId2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781845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7.xml" Id="rId7" /></Relationships>
</file>

<file path=ppt/slideMasters/slideMaster1.xml><?xml version="1.0" encoding="utf-8"?>
<p:sld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71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960120"/>
            <a:ext cx="1069848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 sz="2900" b="1"/>
            </a:pPr>
            <a:r>
              <a:t>Introduction to Biodiversity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606040"/>
            <a:ext cx="85039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 sz="2000" b="0"/>
            </a:pPr>
            <a:r>
              <a:t>DR RANJITA ROY SARKAR</a:t>
            </a:r>
          </a:p>
          <a:p>
            <a:pPr algn="ctr">
              <a:spcAft>
                <a:spcPts val="600"/>
              </a:spcAft>
              <a:defRPr sz="2000" b="0"/>
            </a:pPr>
            <a:r>
              <a:t>ASSISTANT PROFESSOR</a:t>
            </a:r>
          </a:p>
          <a:p>
            <a:pPr algn="ctr">
              <a:spcAft>
                <a:spcPts val="600"/>
              </a:spcAft>
              <a:defRPr sz="2000" b="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Levels of Biodiversity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Three major levels:</a:t>
            </a:r>
          </a:p>
          <a:p>
            <a:pPr>
              <a:spcAft>
                <a:spcPts val="600"/>
              </a:spcAft>
              <a:defRPr sz="1800" b="0"/>
            </a:pPr>
            <a:r>
              <a:t>• Genetic diversity – variation among individuals and populations of a species</a:t>
            </a:r>
          </a:p>
          <a:p>
            <a:pPr>
              <a:spcAft>
                <a:spcPts val="600"/>
              </a:spcAft>
              <a:defRPr sz="1800" b="0"/>
            </a:pPr>
            <a:r>
              <a:t>• Species diversity – variety and abundance of species</a:t>
            </a:r>
          </a:p>
          <a:p>
            <a:pPr>
              <a:spcAft>
                <a:spcPts val="600"/>
              </a:spcAft>
              <a:defRPr sz="1800" b="0"/>
            </a:pPr>
            <a:r>
              <a:t>• Ecosystem diversity – variety of habitats, communities and ecological processes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Genetic Diversity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Genetic diversity provides variation within species.</a:t>
            </a:r>
          </a:p>
          <a:p>
            <a:pPr>
              <a:spcAft>
                <a:spcPts val="600"/>
              </a:spcAft>
              <a:defRPr sz="1800" b="0"/>
            </a:pPr>
            <a:r>
              <a:t>Importance:</a:t>
            </a:r>
          </a:p>
          <a:p>
            <a:pPr>
              <a:spcAft>
                <a:spcPts val="600"/>
              </a:spcAft>
              <a:defRPr sz="1800" b="0"/>
            </a:pPr>
            <a:r>
              <a:t>• Supports adaptation to environmental change</a:t>
            </a:r>
          </a:p>
          <a:p>
            <a:pPr>
              <a:spcAft>
                <a:spcPts val="600"/>
              </a:spcAft>
              <a:defRPr sz="1800" b="0"/>
            </a:pPr>
            <a:r>
              <a:t>• Provides disease and stress resistance</a:t>
            </a:r>
          </a:p>
          <a:p>
            <a:pPr>
              <a:spcAft>
                <a:spcPts val="600"/>
              </a:spcAft>
              <a:defRPr sz="1800" b="0"/>
            </a:pPr>
            <a:r>
              <a:t>• Supplies genetic resources for agriculture and breeding</a:t>
            </a:r>
          </a:p>
          <a:p>
            <a:pPr>
              <a:spcAft>
                <a:spcPts val="600"/>
              </a:spcAft>
              <a:defRPr sz="1800" b="0"/>
            </a:pPr>
            <a:r>
              <a:t>Loss of genetic diversity can reduce resilience.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Species Diversity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Species diversity includes species richness and relative abundance.</a:t>
            </a:r>
          </a:p>
          <a:p>
            <a:pPr>
              <a:spcAft>
                <a:spcPts val="600"/>
              </a:spcAft>
              <a:defRPr sz="1800" b="0"/>
            </a:pPr>
            <a:r>
              <a:t>A community with many species and a more even distribution of individuals generally has higher diversity than a community dominated by a few species.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Ecosystem Diversity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Ecosystem diversity includes forests, grasslands, wetlands, deserts, rivers, lakes, coasts and other systems.</a:t>
            </a:r>
          </a:p>
          <a:p>
            <a:pPr>
              <a:spcAft>
                <a:spcPts val="600"/>
              </a:spcAft>
              <a:defRPr sz="1800" b="0"/>
            </a:pPr>
            <a:r>
              <a:t>Each ecosystem has characteristic physical conditions, organisms and ecological processes.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Measuring Biodiversity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Common approaches:</a:t>
            </a:r>
          </a:p>
          <a:p>
            <a:pPr>
              <a:spcAft>
                <a:spcPts val="600"/>
              </a:spcAft>
              <a:defRPr sz="1800" b="0"/>
            </a:pPr>
            <a:r>
              <a:t>• Species richness</a:t>
            </a:r>
          </a:p>
          <a:p>
            <a:pPr>
              <a:spcAft>
                <a:spcPts val="600"/>
              </a:spcAft>
              <a:defRPr sz="1800" b="0"/>
            </a:pPr>
            <a:r>
              <a:t>• Species evenness</a:t>
            </a:r>
          </a:p>
          <a:p>
            <a:pPr>
              <a:spcAft>
                <a:spcPts val="600"/>
              </a:spcAft>
              <a:defRPr sz="1800" b="0"/>
            </a:pPr>
            <a:r>
              <a:t>• Diversity indices such as Shannon and Simpson indices</a:t>
            </a:r>
          </a:p>
          <a:p>
            <a:pPr>
              <a:spcAft>
                <a:spcPts val="600"/>
              </a:spcAft>
              <a:defRPr sz="1800" b="0"/>
            </a:pPr>
            <a:r>
              <a:t>• Genetic variation measures</a:t>
            </a:r>
          </a:p>
          <a:p>
            <a:pPr>
              <a:spcAft>
                <a:spcPts val="600"/>
              </a:spcAft>
              <a:defRPr sz="1800" b="0"/>
            </a:pPr>
            <a:r>
              <a:t>Measurement scale and sampling design influence results.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Significance: Ecosystem Services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Biodiversity supports ecosystem services:</a:t>
            </a:r>
          </a:p>
          <a:p>
            <a:pPr>
              <a:spcAft>
                <a:spcPts val="600"/>
              </a:spcAft>
              <a:defRPr sz="1800" b="0"/>
            </a:pPr>
            <a:r>
              <a:t>• Pollination</a:t>
            </a:r>
          </a:p>
          <a:p>
            <a:pPr>
              <a:spcAft>
                <a:spcPts val="600"/>
              </a:spcAft>
              <a:defRPr sz="1800" b="0"/>
            </a:pPr>
            <a:r>
              <a:t>• Nutrient cycling</a:t>
            </a:r>
          </a:p>
          <a:p>
            <a:pPr>
              <a:spcAft>
                <a:spcPts val="600"/>
              </a:spcAft>
              <a:defRPr sz="1800" b="0"/>
            </a:pPr>
            <a:r>
              <a:t>• Soil formation</a:t>
            </a:r>
          </a:p>
          <a:p>
            <a:pPr>
              <a:spcAft>
                <a:spcPts val="600"/>
              </a:spcAft>
              <a:defRPr sz="1800" b="0"/>
            </a:pPr>
            <a:r>
              <a:t>• Water purification</a:t>
            </a:r>
          </a:p>
          <a:p>
            <a:pPr>
              <a:spcAft>
                <a:spcPts val="600"/>
              </a:spcAft>
              <a:defRPr sz="1800" b="0"/>
            </a:pPr>
            <a:r>
              <a:t>• Carbon storage</a:t>
            </a:r>
          </a:p>
          <a:p>
            <a:pPr>
              <a:spcAft>
                <a:spcPts val="600"/>
              </a:spcAft>
              <a:defRPr sz="1800" b="0"/>
            </a:pPr>
            <a:r>
              <a:t>• Pest regulation</a:t>
            </a:r>
          </a:p>
          <a:p>
            <a:pPr>
              <a:spcAft>
                <a:spcPts val="600"/>
              </a:spcAft>
              <a:defRPr sz="1800" b="0"/>
            </a:pPr>
            <a:r>
              <a:t>These services support human well-being and ecosystem functioning.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Economic and Resource Significance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Biodiversity provides:</a:t>
            </a:r>
          </a:p>
          <a:p>
            <a:pPr>
              <a:spcAft>
                <a:spcPts val="600"/>
              </a:spcAft>
              <a:defRPr sz="1800" b="0"/>
            </a:pPr>
            <a:r>
              <a:t>• Food and fisheries</a:t>
            </a:r>
          </a:p>
          <a:p>
            <a:pPr>
              <a:spcAft>
                <a:spcPts val="600"/>
              </a:spcAft>
              <a:defRPr sz="1800" b="0"/>
            </a:pPr>
            <a:r>
              <a:t>• Timber and fibres</a:t>
            </a:r>
          </a:p>
          <a:p>
            <a:pPr>
              <a:spcAft>
                <a:spcPts val="600"/>
              </a:spcAft>
              <a:defRPr sz="1800" b="0"/>
            </a:pPr>
            <a:r>
              <a:t>• Medicines and biochemical resources</a:t>
            </a:r>
          </a:p>
          <a:p>
            <a:pPr>
              <a:spcAft>
                <a:spcPts val="600"/>
              </a:spcAft>
              <a:defRPr sz="1800" b="0"/>
            </a:pPr>
            <a:r>
              <a:t>• Genetic material for crop improvement</a:t>
            </a:r>
          </a:p>
          <a:p>
            <a:pPr>
              <a:spcAft>
                <a:spcPts val="600"/>
              </a:spcAft>
              <a:defRPr sz="1800" b="0"/>
            </a:pPr>
            <a:r>
              <a:t>• Tourism and livelihoods</a:t>
            </a:r>
          </a:p>
          <a:p>
            <a:pPr>
              <a:spcAft>
                <a:spcPts val="600"/>
              </a:spcAft>
              <a:defRPr sz="1800" b="0"/>
            </a:pPr>
            <a:r>
              <a:t>Sustainable use can link conservation with development.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Cultural and Scientific Significance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• Cultural identity and traditional knowledge</a:t>
            </a:r>
          </a:p>
          <a:p>
            <a:pPr>
              <a:spcAft>
                <a:spcPts val="600"/>
              </a:spcAft>
              <a:defRPr sz="1800" b="0"/>
            </a:pPr>
            <a:r>
              <a:t>• Recreation and ecotourism</a:t>
            </a:r>
          </a:p>
          <a:p>
            <a:pPr>
              <a:spcAft>
                <a:spcPts val="600"/>
              </a:spcAft>
              <a:defRPr sz="1800" b="0"/>
            </a:pPr>
            <a:r>
              <a:t>• Educational value</a:t>
            </a:r>
          </a:p>
          <a:p>
            <a:pPr>
              <a:spcAft>
                <a:spcPts val="600"/>
              </a:spcAft>
              <a:defRPr sz="1800" b="0"/>
            </a:pPr>
            <a:r>
              <a:t>• Scientific research</a:t>
            </a:r>
          </a:p>
          <a:p>
            <a:pPr>
              <a:spcAft>
                <a:spcPts val="600"/>
              </a:spcAft>
              <a:defRPr sz="1800" b="0"/>
            </a:pPr>
            <a:r>
              <a:t>• Inspiration for art and literature</a:t>
            </a:r>
          </a:p>
          <a:p>
            <a:pPr>
              <a:spcAft>
                <a:spcPts val="600"/>
              </a:spcAft>
              <a:defRPr sz="1800" b="0"/>
            </a:pPr>
            <a:r>
              <a:t>Biodiversity also has intrinsic value independent of direct human use.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Threats to Biodiversity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Major threats include:</a:t>
            </a:r>
          </a:p>
          <a:p>
            <a:pPr>
              <a:spcAft>
                <a:spcPts val="600"/>
              </a:spcAft>
              <a:defRPr sz="1800" b="0"/>
            </a:pPr>
            <a:r>
              <a:t>• Habitat loss and fragmentation</a:t>
            </a:r>
          </a:p>
          <a:p>
            <a:pPr>
              <a:spcAft>
                <a:spcPts val="600"/>
              </a:spcAft>
              <a:defRPr sz="1800" b="0"/>
            </a:pPr>
            <a:r>
              <a:t>• Overexploitation</a:t>
            </a:r>
          </a:p>
          <a:p>
            <a:pPr>
              <a:spcAft>
                <a:spcPts val="600"/>
              </a:spcAft>
              <a:defRPr sz="1800" b="0"/>
            </a:pPr>
            <a:r>
              <a:t>• Pollution</a:t>
            </a:r>
          </a:p>
          <a:p>
            <a:pPr>
              <a:spcAft>
                <a:spcPts val="600"/>
              </a:spcAft>
              <a:defRPr sz="1800" b="0"/>
            </a:pPr>
            <a:r>
              <a:t>• Invasive alien species</a:t>
            </a:r>
          </a:p>
          <a:p>
            <a:pPr>
              <a:spcAft>
                <a:spcPts val="600"/>
              </a:spcAft>
              <a:defRPr sz="1800" b="0"/>
            </a:pPr>
            <a:r>
              <a:t>• Climate change</a:t>
            </a:r>
          </a:p>
          <a:p>
            <a:pPr>
              <a:spcAft>
                <a:spcPts val="600"/>
              </a:spcAft>
              <a:defRPr sz="1800" b="0"/>
            </a:pPr>
            <a:r>
              <a:t>• Unsustainable land-use change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In-situ Conservation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In-situ conservation protects organisms within their natural habitats.</a:t>
            </a:r>
          </a:p>
          <a:p>
            <a:pPr>
              <a:spcAft>
                <a:spcPts val="600"/>
              </a:spcAft>
              <a:defRPr sz="1800" b="0"/>
            </a:pPr>
            <a:r>
              <a:t>Examples:</a:t>
            </a:r>
          </a:p>
          <a:p>
            <a:pPr>
              <a:spcAft>
                <a:spcPts val="600"/>
              </a:spcAft>
              <a:defRPr sz="1800" b="0"/>
            </a:pPr>
            <a:r>
              <a:t>• National parks</a:t>
            </a:r>
          </a:p>
          <a:p>
            <a:pPr>
              <a:spcAft>
                <a:spcPts val="600"/>
              </a:spcAft>
              <a:defRPr sz="1800" b="0"/>
            </a:pPr>
            <a:r>
              <a:t>• Wildlife sanctuaries</a:t>
            </a:r>
          </a:p>
          <a:p>
            <a:pPr>
              <a:spcAft>
                <a:spcPts val="600"/>
              </a:spcAft>
              <a:defRPr sz="1800" b="0"/>
            </a:pPr>
            <a:r>
              <a:t>• Biosphere reserves</a:t>
            </a:r>
          </a:p>
          <a:p>
            <a:pPr>
              <a:spcAft>
                <a:spcPts val="600"/>
              </a:spcAft>
              <a:defRPr sz="1800" b="0"/>
            </a:pPr>
            <a:r>
              <a:t>• Community conserved areas</a:t>
            </a:r>
          </a:p>
          <a:p>
            <a:pPr>
              <a:spcAft>
                <a:spcPts val="600"/>
              </a:spcAft>
              <a:defRPr sz="1800" b="0"/>
            </a:pPr>
            <a:r>
              <a:t>It maintains ecological interactions and evolutionary processes.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Ex-situ Conservation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Ex-situ conservation maintains biodiversity outside natural habitats.</a:t>
            </a:r>
          </a:p>
          <a:p>
            <a:pPr>
              <a:spcAft>
                <a:spcPts val="600"/>
              </a:spcAft>
              <a:defRPr sz="1800" b="0"/>
            </a:pPr>
            <a:r>
              <a:t>Examples:</a:t>
            </a:r>
          </a:p>
          <a:p>
            <a:pPr>
              <a:spcAft>
                <a:spcPts val="600"/>
              </a:spcAft>
              <a:defRPr sz="1800" b="0"/>
            </a:pPr>
            <a:r>
              <a:t>• Botanical gardens</a:t>
            </a:r>
          </a:p>
          <a:p>
            <a:pPr>
              <a:spcAft>
                <a:spcPts val="600"/>
              </a:spcAft>
              <a:defRPr sz="1800" b="0"/>
            </a:pPr>
            <a:r>
              <a:t>• Zoos and aquaria</a:t>
            </a:r>
          </a:p>
          <a:p>
            <a:pPr>
              <a:spcAft>
                <a:spcPts val="600"/>
              </a:spcAft>
              <a:defRPr sz="1800" b="0"/>
            </a:pPr>
            <a:r>
              <a:t>• Seed banks</a:t>
            </a:r>
          </a:p>
          <a:p>
            <a:pPr>
              <a:spcAft>
                <a:spcPts val="600"/>
              </a:spcAft>
              <a:defRPr sz="1800" b="0"/>
            </a:pPr>
            <a:r>
              <a:t>• Gene banks</a:t>
            </a:r>
          </a:p>
          <a:p>
            <a:pPr>
              <a:spcAft>
                <a:spcPts val="600"/>
              </a:spcAft>
              <a:defRPr sz="1800" b="0"/>
            </a:pPr>
            <a:r>
              <a:t>• Tissue culture and cryopreservation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Biomes: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A biome is a large ecological region characterised by broad climatic conditions and characteristic vegetation and fauna.</a:t>
            </a:r>
          </a:p>
          <a:p>
            <a:pPr>
              <a:spcAft>
                <a:spcPts val="600"/>
              </a:spcAft>
              <a:defRPr sz="1800" b="0"/>
            </a:pPr>
            <a:r>
              <a:t>Climate, especially temperature and precipitation, strongly influences biome distribution.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Controls of Biome Distribution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Key controls:</a:t>
            </a:r>
          </a:p>
          <a:p>
            <a:pPr>
              <a:spcAft>
                <a:spcPts val="600"/>
              </a:spcAft>
              <a:defRPr sz="1800" b="0"/>
            </a:pPr>
            <a:r>
              <a:t>• Temperature</a:t>
            </a:r>
          </a:p>
          <a:p>
            <a:pPr>
              <a:spcAft>
                <a:spcPts val="600"/>
              </a:spcAft>
              <a:defRPr sz="1800" b="0"/>
            </a:pPr>
            <a:r>
              <a:t>• Precipitation and seasonality</a:t>
            </a:r>
          </a:p>
          <a:p>
            <a:pPr>
              <a:spcAft>
                <a:spcPts val="600"/>
              </a:spcAft>
              <a:defRPr sz="1800" b="0"/>
            </a:pPr>
            <a:r>
              <a:t>• Latitude</a:t>
            </a:r>
          </a:p>
          <a:p>
            <a:pPr>
              <a:spcAft>
                <a:spcPts val="600"/>
              </a:spcAft>
              <a:defRPr sz="1800" b="0"/>
            </a:pPr>
            <a:r>
              <a:t>• Altitude</a:t>
            </a:r>
          </a:p>
          <a:p>
            <a:pPr>
              <a:spcAft>
                <a:spcPts val="600"/>
              </a:spcAft>
              <a:defRPr sz="1800" b="0"/>
            </a:pPr>
            <a:r>
              <a:t>• Soils and drainage</a:t>
            </a:r>
          </a:p>
          <a:p>
            <a:pPr>
              <a:spcAft>
                <a:spcPts val="600"/>
              </a:spcAft>
              <a:defRPr sz="1800" b="0"/>
            </a:pPr>
            <a:r>
              <a:t>• Disturbance such as fire</a:t>
            </a:r>
          </a:p>
          <a:p>
            <a:pPr>
              <a:spcAft>
                <a:spcPts val="600"/>
              </a:spcAft>
              <a:defRPr sz="1800" b="0"/>
            </a:pPr>
            <a:r>
              <a:t>Biomes form broad patterns rather than perfectly uniform boundaries.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Equatorial Biome: Climate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• Located near the equator in major continental regions</a:t>
            </a:r>
          </a:p>
          <a:p>
            <a:pPr>
              <a:spcAft>
                <a:spcPts val="600"/>
              </a:spcAft>
              <a:defRPr sz="1800" b="0"/>
            </a:pPr>
            <a:r>
              <a:t>• High temperatures throughout the year</a:t>
            </a:r>
          </a:p>
          <a:p>
            <a:pPr>
              <a:spcAft>
                <a:spcPts val="600"/>
              </a:spcAft>
              <a:defRPr sz="1800" b="0"/>
            </a:pPr>
            <a:r>
              <a:t>• High annual rainfall</a:t>
            </a:r>
          </a:p>
          <a:p>
            <a:pPr>
              <a:spcAft>
                <a:spcPts val="600"/>
              </a:spcAft>
              <a:defRPr sz="1800" b="0"/>
            </a:pPr>
            <a:r>
              <a:t>• Small annual temperature range</a:t>
            </a:r>
          </a:p>
          <a:p>
            <a:pPr>
              <a:spcAft>
                <a:spcPts val="600"/>
              </a:spcAft>
              <a:defRPr sz="1800" b="0"/>
            </a:pPr>
            <a:r>
              <a:t>• High humidity and frequent convectional rainfall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Equatorial Biome: Vegetation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Tropical evergreen rainforest is dense and multi-layered.</a:t>
            </a:r>
          </a:p>
          <a:p>
            <a:pPr>
              <a:spcAft>
                <a:spcPts val="600"/>
              </a:spcAft>
              <a:defRPr sz="1800" b="0"/>
            </a:pPr>
            <a:r>
              <a:t>• Tall emergent trees</a:t>
            </a:r>
          </a:p>
          <a:p>
            <a:pPr>
              <a:spcAft>
                <a:spcPts val="600"/>
              </a:spcAft>
              <a:defRPr sz="1800" b="0"/>
            </a:pPr>
            <a:r>
              <a:t>• Closed canopy</a:t>
            </a:r>
          </a:p>
          <a:p>
            <a:pPr>
              <a:spcAft>
                <a:spcPts val="600"/>
              </a:spcAft>
              <a:defRPr sz="1800" b="0"/>
            </a:pPr>
            <a:r>
              <a:t>• Understorey vegetation</a:t>
            </a:r>
          </a:p>
          <a:p>
            <a:pPr>
              <a:spcAft>
                <a:spcPts val="600"/>
              </a:spcAft>
              <a:defRPr sz="1800" b="0"/>
            </a:pPr>
            <a:r>
              <a:t>• Climbers and epiphytes</a:t>
            </a:r>
          </a:p>
          <a:p>
            <a:pPr>
              <a:spcAft>
                <a:spcPts val="600"/>
              </a:spcAft>
              <a:defRPr sz="1800" b="0"/>
            </a:pPr>
            <a:r>
              <a:t>Rapid decomposition and nutrient cycling occur, although strongly weathered soils may have limited readily available nutrients.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Equatorial Biome: Biodiversity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Equatorial forests contain exceptionally high species diversity.</a:t>
            </a:r>
          </a:p>
          <a:p>
            <a:pPr>
              <a:spcAft>
                <a:spcPts val="600"/>
              </a:spcAft>
              <a:defRPr sz="1800" b="0"/>
            </a:pPr>
            <a:r>
              <a:t>Reasons include:</a:t>
            </a:r>
          </a:p>
          <a:p>
            <a:pPr>
              <a:spcAft>
                <a:spcPts val="600"/>
              </a:spcAft>
              <a:defRPr sz="1800" b="0"/>
            </a:pPr>
            <a:r>
              <a:t>• Warm temperatures</a:t>
            </a:r>
          </a:p>
          <a:p>
            <a:pPr>
              <a:spcAft>
                <a:spcPts val="600"/>
              </a:spcAft>
              <a:defRPr sz="1800" b="0"/>
            </a:pPr>
            <a:r>
              <a:t>• High rainfall</a:t>
            </a:r>
          </a:p>
          <a:p>
            <a:pPr>
              <a:spcAft>
                <a:spcPts val="600"/>
              </a:spcAft>
              <a:defRPr sz="1800" b="0"/>
            </a:pPr>
            <a:r>
              <a:t>• Long growing season</a:t>
            </a:r>
          </a:p>
          <a:p>
            <a:pPr>
              <a:spcAft>
                <a:spcPts val="600"/>
              </a:spcAft>
              <a:defRPr sz="1800" b="0"/>
            </a:pPr>
            <a:r>
              <a:t>• Complex vertical habitats</a:t>
            </a:r>
          </a:p>
          <a:p>
            <a:pPr>
              <a:spcAft>
                <a:spcPts val="600"/>
              </a:spcAft>
              <a:defRPr sz="1800" b="0"/>
            </a:pPr>
            <a:r>
              <a:t>Major pressures include deforestation, fragmentation and land-use change.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Savanna Biome: Climate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Savanna has:</a:t>
            </a:r>
          </a:p>
          <a:p>
            <a:pPr>
              <a:spcAft>
                <a:spcPts val="600"/>
              </a:spcAft>
              <a:defRPr sz="1800" b="0"/>
            </a:pPr>
            <a:r>
              <a:t>• Warm temperatures year-round</a:t>
            </a:r>
          </a:p>
          <a:p>
            <a:pPr>
              <a:spcAft>
                <a:spcPts val="600"/>
              </a:spcAft>
              <a:defRPr sz="1800" b="0"/>
            </a:pPr>
            <a:r>
              <a:t>• Distinct wet and dry seasons</a:t>
            </a:r>
          </a:p>
          <a:p>
            <a:pPr>
              <a:spcAft>
                <a:spcPts val="600"/>
              </a:spcAft>
              <a:defRPr sz="1800" b="0"/>
            </a:pPr>
            <a:r>
              <a:t>• Seasonal rainfall</a:t>
            </a:r>
          </a:p>
          <a:p>
            <a:pPr>
              <a:spcAft>
                <a:spcPts val="600"/>
              </a:spcAft>
              <a:defRPr sz="1800" b="0"/>
            </a:pPr>
            <a:r>
              <a:t>• Periodic drought</a:t>
            </a:r>
          </a:p>
          <a:p>
            <a:pPr>
              <a:spcAft>
                <a:spcPts val="600"/>
              </a:spcAft>
              <a:defRPr sz="1800" b="0"/>
            </a:pPr>
            <a:r>
              <a:t>Fire is an important ecological process in many savanna systems.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Savanna Biome: Vegetation &amp; Fauna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Vegetation consists mainly of grasses with scattered trees and shrubs.</a:t>
            </a:r>
          </a:p>
          <a:p>
            <a:pPr>
              <a:spcAft>
                <a:spcPts val="600"/>
              </a:spcAft>
              <a:defRPr sz="1800" b="0"/>
            </a:pPr>
            <a:r>
              <a:t>Common adaptations:</a:t>
            </a:r>
          </a:p>
          <a:p>
            <a:pPr>
              <a:spcAft>
                <a:spcPts val="600"/>
              </a:spcAft>
              <a:defRPr sz="1800" b="0"/>
            </a:pPr>
            <a:r>
              <a:t>• Deep roots</a:t>
            </a:r>
          </a:p>
          <a:p>
            <a:pPr>
              <a:spcAft>
                <a:spcPts val="600"/>
              </a:spcAft>
              <a:defRPr sz="1800" b="0"/>
            </a:pPr>
            <a:r>
              <a:t>• Drought tolerance</a:t>
            </a:r>
          </a:p>
          <a:p>
            <a:pPr>
              <a:spcAft>
                <a:spcPts val="600"/>
              </a:spcAft>
              <a:defRPr sz="1800" b="0"/>
            </a:pPr>
            <a:r>
              <a:t>• Fire resistance</a:t>
            </a:r>
          </a:p>
          <a:p>
            <a:pPr>
              <a:spcAft>
                <a:spcPts val="600"/>
              </a:spcAft>
              <a:defRPr sz="1800" b="0"/>
            </a:pPr>
            <a:r>
              <a:t>Fauna often includes large herbivores and predators, with seasonal movement linked to water and forage.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Savanna Distribution and Human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Major areas occur in tropical Africa, South America, northern Australia and parts of South and Southeast Asia.</a:t>
            </a:r>
          </a:p>
          <a:p>
            <a:pPr>
              <a:spcAft>
                <a:spcPts val="600"/>
              </a:spcAft>
              <a:defRPr sz="1800" b="0"/>
            </a:pPr>
            <a:r>
              <a:t>Human uses include pastoralism and agriculture.</a:t>
            </a:r>
          </a:p>
          <a:p>
            <a:pPr>
              <a:spcAft>
                <a:spcPts val="600"/>
              </a:spcAft>
              <a:defRPr sz="1800" b="0"/>
            </a:pPr>
            <a:r>
              <a:t>Major challenges include overgrazing, land conversion, invasive species and altered fire regimes.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Desert Biome: Climate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Deserts receive very little precipitation relative to potential evaporation.</a:t>
            </a:r>
          </a:p>
          <a:p>
            <a:pPr>
              <a:spcAft>
                <a:spcPts val="600"/>
              </a:spcAft>
              <a:defRPr sz="1800" b="0"/>
            </a:pPr>
            <a:r>
              <a:t>Types include:</a:t>
            </a:r>
          </a:p>
          <a:p>
            <a:pPr>
              <a:spcAft>
                <a:spcPts val="600"/>
              </a:spcAft>
              <a:defRPr sz="1800" b="0"/>
            </a:pPr>
            <a:r>
              <a:t>• Hot subtropical deserts</a:t>
            </a:r>
          </a:p>
          <a:p>
            <a:pPr>
              <a:spcAft>
                <a:spcPts val="600"/>
              </a:spcAft>
              <a:defRPr sz="1800" b="0"/>
            </a:pPr>
            <a:r>
              <a:t>• Cold continental deserts</a:t>
            </a:r>
          </a:p>
          <a:p>
            <a:pPr>
              <a:spcAft>
                <a:spcPts val="600"/>
              </a:spcAft>
              <a:defRPr sz="1800" b="0"/>
            </a:pPr>
            <a:r>
              <a:t>• Coastal deserts</a:t>
            </a:r>
          </a:p>
          <a:p>
            <a:pPr>
              <a:spcAft>
                <a:spcPts val="600"/>
              </a:spcAft>
              <a:defRPr sz="1800" b="0"/>
            </a:pPr>
            <a:r>
              <a:t>• Rain-shadow deserts</a:t>
            </a:r>
          </a:p>
          <a:p>
            <a:pPr>
              <a:spcAft>
                <a:spcPts val="600"/>
              </a:spcAft>
              <a:defRPr sz="1800" b="0"/>
            </a:pPr>
            <a:r>
              <a:t>Temperature ranges can be large in some deserts.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Desert Biome: Adaptations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Plants may show:</a:t>
            </a:r>
          </a:p>
          <a:p>
            <a:pPr>
              <a:spcAft>
                <a:spcPts val="600"/>
              </a:spcAft>
              <a:defRPr sz="1800" b="0"/>
            </a:pPr>
            <a:r>
              <a:t>• Water storage</a:t>
            </a:r>
          </a:p>
          <a:p>
            <a:pPr>
              <a:spcAft>
                <a:spcPts val="600"/>
              </a:spcAft>
              <a:defRPr sz="1800" b="0"/>
            </a:pPr>
            <a:r>
              <a:t>• Reduced leaf area or spines</a:t>
            </a:r>
          </a:p>
          <a:p>
            <a:pPr>
              <a:spcAft>
                <a:spcPts val="600"/>
              </a:spcAft>
              <a:defRPr sz="1800" b="0"/>
            </a:pPr>
            <a:r>
              <a:t>• Deep or widespread roots</a:t>
            </a:r>
          </a:p>
          <a:p>
            <a:pPr>
              <a:spcAft>
                <a:spcPts val="600"/>
              </a:spcAft>
              <a:defRPr sz="1800" b="0"/>
            </a:pPr>
            <a:r>
              <a:t>• CAM photosynthesis in some species</a:t>
            </a:r>
          </a:p>
          <a:p>
            <a:pPr>
              <a:spcAft>
                <a:spcPts val="600"/>
              </a:spcAft>
              <a:defRPr sz="1800" b="0"/>
            </a:pPr>
            <a:r>
              <a:t>Animals often avoid heat through nocturnal activity, burrowing and efficient water conservation.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Comparing Equatorial, Savanna &amp; Desert Biomes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Equatorial: very wet, evergreen forest, very high biodiversity.</a:t>
            </a:r>
          </a:p>
          <a:p>
            <a:pPr>
              <a:spcAft>
                <a:spcPts val="600"/>
              </a:spcAft>
              <a:defRPr sz="1800" b="0"/>
            </a:pPr>
            <a:r>
              <a:t>Savanna: seasonal rainfall, grasses with scattered trees, fire-adapted systems.</a:t>
            </a:r>
          </a:p>
          <a:p>
            <a:pPr>
              <a:spcAft>
                <a:spcPts val="600"/>
              </a:spcAft>
              <a:defRPr sz="1800" b="0"/>
            </a:pPr>
            <a:r>
              <a:t>Desert: very low rainfall, sparse vegetation, strong water-stress adaptations.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Biodiversity, Biomes &amp; Conservation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Biodiversity is shaped by climate and ecosystem processes, but human activities increasingly modify these patterns.</a:t>
            </a:r>
          </a:p>
          <a:p>
            <a:pPr>
              <a:spcAft>
                <a:spcPts val="600"/>
              </a:spcAft>
              <a:defRPr sz="1800" b="0"/>
            </a:pPr>
            <a:r>
              <a:t>Conservation requires habitat protection, sustainable resource use, restoration, climate adaptation and participation of local communities.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24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2</TotalTime>
  <Words>901</Words>
  <Application>Microsoft Office PowerPoint</Application>
  <PresentationFormat>Widescreen</PresentationFormat>
  <Paragraphs>173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Century Gothic</vt:lpstr>
      <vt:lpstr>Mesh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3</cp:revision>
  <dcterms:created xsi:type="dcterms:W3CDTF">2013-01-27T09:14:16Z</dcterms:created>
  <dcterms:modified xsi:type="dcterms:W3CDTF">2026-09-04T14:09:29Z</dcterms:modified>
  <cp:category/>
</cp:coreProperties>
</file>