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63235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83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Urbanization: Global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Countries: General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Many developed countries experienced early industrial urbanisation.</a:t>
            </a:r>
          </a:p>
          <a:p>
            <a:pPr>
              <a:spcAft>
                <a:spcPts val="700"/>
              </a:spcAft>
              <a:defRPr sz="1800" b="0"/>
            </a:pPr>
            <a:r>
              <a:t>Typical characteristics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High levels of urban population</a:t>
            </a:r>
          </a:p>
          <a:p>
            <a:pPr>
              <a:spcAft>
                <a:spcPts val="700"/>
              </a:spcAft>
              <a:defRPr sz="1800" b="0"/>
            </a:pPr>
            <a:r>
              <a:t>• Mature urban systems</a:t>
            </a:r>
          </a:p>
          <a:p>
            <a:pPr>
              <a:spcAft>
                <a:spcPts val="700"/>
              </a:spcAft>
              <a:defRPr sz="1800" b="0"/>
            </a:pPr>
            <a:r>
              <a:t>• Slow urban population growth in many areas</a:t>
            </a:r>
          </a:p>
          <a:p>
            <a:pPr>
              <a:spcAft>
                <a:spcPts val="700"/>
              </a:spcAft>
              <a:defRPr sz="1800" b="0"/>
            </a:pPr>
            <a:r>
              <a:t>• Suburbanisation and metropolitan restructuring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Countries: Suburbanisation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Suburbanisation involves population and activities moving from central cities toward peripheral areas.</a:t>
            </a:r>
          </a:p>
          <a:p>
            <a:pPr>
              <a:spcAft>
                <a:spcPts val="700"/>
              </a:spcAft>
              <a:defRPr sz="1800" b="0"/>
            </a:pPr>
            <a:r>
              <a:t>Drivers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Motorisation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preferences</a:t>
            </a:r>
          </a:p>
          <a:p>
            <a:pPr>
              <a:spcAft>
                <a:spcPts val="700"/>
              </a:spcAft>
              <a:defRPr sz="1800" b="0"/>
            </a:pPr>
            <a:r>
              <a:t>• Land availability</a:t>
            </a:r>
          </a:p>
          <a:p>
            <a:pPr>
              <a:spcAft>
                <a:spcPts val="700"/>
              </a:spcAft>
              <a:defRPr sz="1800" b="0"/>
            </a:pPr>
            <a:r>
              <a:t>• Decentralisation of employment</a:t>
            </a:r>
          </a:p>
          <a:p>
            <a:pPr>
              <a:spcAft>
                <a:spcPts val="700"/>
              </a:spcAft>
              <a:defRPr sz="1800" b="0"/>
            </a:pPr>
            <a:r>
              <a:t>It can increase commuting and land consumption.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Countries: Counter-Urbanisation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Counter-urbanisation refers to movement from larger urban centres toward smaller towns or rural areas.</a:t>
            </a:r>
          </a:p>
          <a:p>
            <a:pPr>
              <a:spcAft>
                <a:spcPts val="700"/>
              </a:spcAft>
              <a:defRPr sz="1800" b="0"/>
            </a:pPr>
            <a:r>
              <a:t>It may be associated with housing costs, lifestyle preferences, remote work and improved transport connectivity.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Countries: Reurbanisation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Reurbanisation refers to renewed population and investment in central urban areas.</a:t>
            </a:r>
          </a:p>
          <a:p>
            <a:pPr>
              <a:spcAft>
                <a:spcPts val="700"/>
              </a:spcAft>
              <a:defRPr sz="1800" b="0"/>
            </a:pPr>
            <a:r>
              <a:t>Processes may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Downtown regeneration</a:t>
            </a:r>
          </a:p>
          <a:p>
            <a:pPr>
              <a:spcAft>
                <a:spcPts val="700"/>
              </a:spcAft>
              <a:defRPr sz="1800" b="0"/>
            </a:pPr>
            <a:r>
              <a:t>• Brownfield redevelopment</a:t>
            </a:r>
          </a:p>
          <a:p>
            <a:pPr>
              <a:spcAft>
                <a:spcPts val="700"/>
              </a:spcAft>
              <a:defRPr sz="1800" b="0"/>
            </a:pPr>
            <a:r>
              <a:t>• Public transport investment</a:t>
            </a:r>
          </a:p>
          <a:p>
            <a:pPr>
              <a:spcAft>
                <a:spcPts val="700"/>
              </a:spcAft>
              <a:defRPr sz="1800" b="0"/>
            </a:pPr>
            <a:r>
              <a:t>• Growth of service and cultural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Countries: Urban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Common features include extensive metropolitan regions, suburban belts, commuter zones and increasingly polycentric structures.</a:t>
            </a:r>
          </a:p>
          <a:p>
            <a:pPr>
              <a:spcAft>
                <a:spcPts val="700"/>
              </a:spcAft>
              <a:defRPr sz="1800" b="0"/>
            </a:pPr>
            <a:r>
              <a:t>However, urban form varies widely among cities and national planning 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Countries: Key Urban 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Ageing populations in some cities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affordability</a:t>
            </a:r>
          </a:p>
          <a:p>
            <a:pPr>
              <a:spcAft>
                <a:spcPts val="700"/>
              </a:spcAft>
              <a:defRPr sz="1800" b="0"/>
            </a:pPr>
            <a:r>
              <a:t>• Traffic congestion</a:t>
            </a:r>
          </a:p>
          <a:p>
            <a:pPr>
              <a:spcAft>
                <a:spcPts val="700"/>
              </a:spcAft>
              <a:defRPr sz="1800" b="0"/>
            </a:pPr>
            <a:r>
              <a:t>• Urban inequality</a:t>
            </a:r>
          </a:p>
          <a:p>
            <a:pPr>
              <a:spcAft>
                <a:spcPts val="700"/>
              </a:spcAft>
              <a:defRPr sz="1800" b="0"/>
            </a:pPr>
            <a:r>
              <a:t>• Brownfield redevelopment</a:t>
            </a:r>
          </a:p>
          <a:p>
            <a:pPr>
              <a:spcAft>
                <a:spcPts val="700"/>
              </a:spcAft>
              <a:defRPr sz="1800" b="0"/>
            </a:pPr>
            <a:r>
              <a:t>• Climate adaptation</a:t>
            </a:r>
          </a:p>
          <a:p>
            <a:pPr>
              <a:spcAft>
                <a:spcPts val="700"/>
              </a:spcAft>
              <a:defRPr sz="1800" b="0"/>
            </a:pPr>
            <a:r>
              <a:t>• Decline or restructuring of older industrial districts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Developing Countries: General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Many developing countries experienced rapid urban growth later than industrialised countries.</a:t>
            </a:r>
          </a:p>
          <a:p>
            <a:pPr>
              <a:spcAft>
                <a:spcPts val="700"/>
              </a:spcAft>
              <a:defRPr sz="1800" b="0"/>
            </a:pPr>
            <a:r>
              <a:t>Characteristics often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Fast population growth in major cities</a:t>
            </a:r>
          </a:p>
          <a:p>
            <a:pPr>
              <a:spcAft>
                <a:spcPts val="700"/>
              </a:spcAft>
              <a:defRPr sz="1800" b="0"/>
            </a:pPr>
            <a:r>
              <a:t>• Strong rural-to-urban migration</a:t>
            </a:r>
          </a:p>
          <a:p>
            <a:pPr>
              <a:spcAft>
                <a:spcPts val="700"/>
              </a:spcAft>
              <a:defRPr sz="1800" b="0"/>
            </a:pPr>
            <a:r>
              <a:t>• Informal settlements</a:t>
            </a:r>
          </a:p>
          <a:p>
            <a:pPr>
              <a:spcAft>
                <a:spcPts val="700"/>
              </a:spcAft>
              <a:defRPr sz="1800" b="0"/>
            </a:pPr>
            <a:r>
              <a:t>• Infrastructure deficits</a:t>
            </a:r>
          </a:p>
          <a:p>
            <a:pPr>
              <a:spcAft>
                <a:spcPts val="700"/>
              </a:spcAft>
              <a:defRPr sz="1800" b="0"/>
            </a:pPr>
            <a:r>
              <a:t>• Large informal employment sectors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Rural-to-Urban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Migration contributes significantly to urban growth in developing countries.</a:t>
            </a:r>
          </a:p>
          <a:p>
            <a:pPr>
              <a:spcAft>
                <a:spcPts val="700"/>
              </a:spcAft>
              <a:defRPr sz="1800" b="0"/>
            </a:pPr>
            <a:r>
              <a:t>Push factors may include rural employment limitations.</a:t>
            </a:r>
          </a:p>
          <a:p>
            <a:pPr>
              <a:spcAft>
                <a:spcPts val="700"/>
              </a:spcAft>
              <a:defRPr sz="1800" b="0"/>
            </a:pPr>
            <a:r>
              <a:t>Pull factors include urban jobs, education, healthcare and perceived opportunities.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Natural Increase and Urban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population growth may result from both migration and natural increase.</a:t>
            </a:r>
          </a:p>
          <a:p>
            <a:pPr>
              <a:spcAft>
                <a:spcPts val="700"/>
              </a:spcAft>
              <a:defRPr sz="1800" b="0"/>
            </a:pPr>
            <a:r>
              <a:t>In some rapidly growing cities, the younger age structure contributes substantially to natural increase.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Informal Settlements and Slums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Informal settlements may emerge where formal housing supply does not match demand.</a:t>
            </a:r>
          </a:p>
          <a:p>
            <a:pPr>
              <a:spcAft>
                <a:spcPts val="700"/>
              </a:spcAft>
              <a:defRPr sz="1800" b="0"/>
            </a:pPr>
            <a:r>
              <a:t>Common issues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Overcrowding</a:t>
            </a:r>
          </a:p>
          <a:p>
            <a:pPr>
              <a:spcAft>
                <a:spcPts val="700"/>
              </a:spcAft>
              <a:defRPr sz="1800" b="0"/>
            </a:pPr>
            <a:r>
              <a:t>• Insecure tenure</a:t>
            </a:r>
          </a:p>
          <a:p>
            <a:pPr>
              <a:spcAft>
                <a:spcPts val="700"/>
              </a:spcAft>
              <a:defRPr sz="1800" b="0"/>
            </a:pPr>
            <a:r>
              <a:t>• Inadequate sanitation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water supply</a:t>
            </a:r>
          </a:p>
          <a:p>
            <a:pPr>
              <a:spcAft>
                <a:spcPts val="700"/>
              </a:spcAft>
              <a:defRPr sz="1800" b="0"/>
            </a:pPr>
            <a:r>
              <a:t>• Exposure to environmental hazards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Informal Economy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Informal activities may include street vending, small-scale manufacturing, domestic services, transport and recycling.</a:t>
            </a:r>
          </a:p>
          <a:p>
            <a:pPr>
              <a:spcAft>
                <a:spcPts val="700"/>
              </a:spcAft>
              <a:defRPr sz="1800" b="0"/>
            </a:pPr>
            <a:r>
              <a:t>The informal economy provides livelihoods but may involve insecurity and limited social protection.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Developing Countries: Infrastructure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Rapid growth can outpace provision of:</a:t>
            </a:r>
          </a:p>
          <a:p>
            <a:pPr>
              <a:spcAft>
                <a:spcPts val="700"/>
              </a:spcAft>
              <a:defRPr sz="1800" b="0"/>
            </a:pPr>
            <a:r>
              <a:t>• Water supply</a:t>
            </a:r>
          </a:p>
          <a:p>
            <a:pPr>
              <a:spcAft>
                <a:spcPts val="700"/>
              </a:spcAft>
              <a:defRPr sz="1800" b="0"/>
            </a:pPr>
            <a:r>
              <a:t>• Sewerage and sanitation</a:t>
            </a:r>
          </a:p>
          <a:p>
            <a:pPr>
              <a:spcAft>
                <a:spcPts val="700"/>
              </a:spcAft>
              <a:defRPr sz="1800" b="0"/>
            </a:pPr>
            <a:r>
              <a:t>• Solid waste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Roads and public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Electricity and social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Primacy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primacy occurs when one city is disproportionately larger and more influential than the next cities in the urban hierarchy.</a:t>
            </a:r>
          </a:p>
          <a:p>
            <a:pPr>
              <a:spcAft>
                <a:spcPts val="700"/>
              </a:spcAft>
              <a:defRPr sz="1800" b="0"/>
            </a:pPr>
            <a:r>
              <a:t>It may reflect historical concentration of political, economic and transport functions.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Primate City and National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dominant city can concentrate investment, employment and specialised services.</a:t>
            </a:r>
          </a:p>
          <a:p>
            <a:pPr>
              <a:spcAft>
                <a:spcPts val="700"/>
              </a:spcAft>
              <a:defRPr sz="1800" b="0"/>
            </a:pPr>
            <a:r>
              <a:t>Benefits include economies of scale, but excessive concentration may widen regional disparities and place pressure on infrastructure.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Megacities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Megacities are very large metropolitan areas, commonly defined by population thresholds such as 10 million or more.</a:t>
            </a:r>
          </a:p>
          <a:p>
            <a:pPr>
              <a:spcAft>
                <a:spcPts val="700"/>
              </a:spcAft>
              <a:defRPr sz="1800" b="0"/>
            </a:pPr>
            <a:r>
              <a:t>They are important nodes of economic activity but face complex infrastructure, environmental and governance challenges.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vs Developing: Demographic Contrast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Developed settings often have lower fertility and older populations.</a:t>
            </a:r>
          </a:p>
          <a:p>
            <a:pPr>
              <a:spcAft>
                <a:spcPts val="700"/>
              </a:spcAft>
              <a:defRPr sz="1800" b="0"/>
            </a:pPr>
            <a:r>
              <a:t>Rapidly urbanising developing settings often have younger populations and higher rates of natural increase, although these patterns are changing.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vs Developing: Economic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Developed urban economies are dominated by advanced services, finance, technology and specialised industries.</a:t>
            </a:r>
          </a:p>
          <a:p>
            <a:pPr>
              <a:spcAft>
                <a:spcPts val="700"/>
              </a:spcAft>
              <a:defRPr sz="1800" b="0"/>
            </a:pPr>
            <a:r>
              <a:t>Developing cities may combine modern services and industry with extensive informal employment.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vs Developing: Housing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Developed cities often face affordability, ageing housing stock and homelessness concerns.</a:t>
            </a:r>
          </a:p>
          <a:p>
            <a:pPr>
              <a:spcAft>
                <a:spcPts val="700"/>
              </a:spcAft>
              <a:defRPr sz="1800" b="0"/>
            </a:pPr>
            <a:r>
              <a:t>Developing cities frequently face shortages of affordable formal housing and rapid expansion of informal settlements.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Developed vs Developing: Transport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Developed cities may have extensive public transport but can still experience car dependence and congestion.</a:t>
            </a:r>
          </a:p>
          <a:p>
            <a:pPr>
              <a:spcAft>
                <a:spcPts val="700"/>
              </a:spcAft>
              <a:defRPr sz="1800" b="0"/>
            </a:pPr>
            <a:r>
              <a:t>Developing cities often combine formal transit with informal or semi-formal modes and face major investment needs.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Environmental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Common challenges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Air pollution</a:t>
            </a:r>
          </a:p>
          <a:p>
            <a:pPr>
              <a:spcAft>
                <a:spcPts val="700"/>
              </a:spcAft>
              <a:defRPr sz="1800" b="0"/>
            </a:pPr>
            <a:r>
              <a:t>• Water stress</a:t>
            </a:r>
          </a:p>
          <a:p>
            <a:pPr>
              <a:spcAft>
                <a:spcPts val="700"/>
              </a:spcAft>
              <a:defRPr sz="1800" b="0"/>
            </a:pPr>
            <a:r>
              <a:t>• Waste</a:t>
            </a:r>
          </a:p>
          <a:p>
            <a:pPr>
              <a:spcAft>
                <a:spcPts val="700"/>
              </a:spcAft>
              <a:defRPr sz="1800" b="0"/>
            </a:pPr>
            <a:r>
              <a:t>• Flooding</a:t>
            </a:r>
          </a:p>
          <a:p>
            <a:pPr>
              <a:spcAft>
                <a:spcPts val="700"/>
              </a:spcAft>
              <a:defRPr sz="1800" b="0"/>
            </a:pPr>
            <a:r>
              <a:t>• Loss of green space</a:t>
            </a:r>
          </a:p>
          <a:p>
            <a:pPr>
              <a:spcAft>
                <a:spcPts val="700"/>
              </a:spcAft>
              <a:defRPr sz="1800" b="0"/>
            </a:pPr>
            <a:r>
              <a:t>• Heat islands</a:t>
            </a:r>
          </a:p>
          <a:p>
            <a:pPr>
              <a:spcAft>
                <a:spcPts val="700"/>
              </a:spcAft>
              <a:defRPr sz="1800" b="0"/>
            </a:pPr>
            <a:r>
              <a:t>The intensity and management capacity differ by city and country.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Globalisation and Urban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Globalisation connects cities through flows of capital, labour, information and goods.</a:t>
            </a:r>
          </a:p>
          <a:p>
            <a:pPr>
              <a:spcAft>
                <a:spcPts val="700"/>
              </a:spcAft>
              <a:defRPr sz="1800" b="0"/>
            </a:pPr>
            <a:r>
              <a:t>Major cities may become global nodes, while peripheral cities can experience uneven investment and integration.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Sustainable Urbanisation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Strategies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Compact and connected development</a:t>
            </a:r>
          </a:p>
          <a:p>
            <a:pPr>
              <a:spcAft>
                <a:spcPts val="700"/>
              </a:spcAft>
              <a:defRPr sz="1800" b="0"/>
            </a:pPr>
            <a:r>
              <a:t>• Public transport and walking</a:t>
            </a:r>
          </a:p>
          <a:p>
            <a:pPr>
              <a:spcAft>
                <a:spcPts val="700"/>
              </a:spcAft>
              <a:defRPr sz="1800" b="0"/>
            </a:pPr>
            <a:r>
              <a:t>• Affordable housing</a:t>
            </a:r>
          </a:p>
          <a:p>
            <a:pPr>
              <a:spcAft>
                <a:spcPts val="700"/>
              </a:spcAft>
              <a:defRPr sz="1800" b="0"/>
            </a:pPr>
            <a:r>
              <a:t>• Green and blue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Efficient water and energy systems</a:t>
            </a:r>
          </a:p>
          <a:p>
            <a:pPr>
              <a:spcAft>
                <a:spcPts val="700"/>
              </a:spcAft>
              <a:defRPr sz="1800" b="0"/>
            </a:pPr>
            <a:r>
              <a:t>• Participatory governance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Comparative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Developed-country urbanisation often reflects mature urban systems, suburbanisation and demographic ageing.</a:t>
            </a:r>
          </a:p>
          <a:p>
            <a:pPr>
              <a:spcAft>
                <a:spcPts val="700"/>
              </a:spcAft>
              <a:defRPr sz="1800" b="0"/>
            </a:pPr>
            <a:r>
              <a:t>Developing-country urbanisation is frequently faster and more migration-driven, with stronger infrastructure deficits.</a:t>
            </a:r>
          </a:p>
          <a:p>
            <a:pPr>
              <a:spcAft>
                <a:spcPts val="700"/>
              </a:spcAft>
              <a:defRPr sz="1800" b="0"/>
            </a:pPr>
            <a:r>
              <a:t>Both face inequality and sustainability challenges.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Urbanisation follows different historical and economic pathways.</a:t>
            </a:r>
          </a:p>
          <a:p>
            <a:pPr>
              <a:spcAft>
                <a:spcPts val="700"/>
              </a:spcAft>
              <a:defRPr sz="1800" b="0"/>
            </a:pPr>
            <a:r>
              <a:t>Comparative analysis helps identify common processes while recognising that policies must be adapted to local demographic, institutional and environmental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1</TotalTime>
  <Words>902</Words>
  <Application>Microsoft Office PowerPoint</Application>
  <PresentationFormat>Widescreen</PresentationFormat>
  <Paragraphs>146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Calisto MT</vt:lpstr>
      <vt:lpstr>Wingdings 2</vt:lpstr>
      <vt:lpstr>Slate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2026-09-04T14:03:40Z</dcterms:modified>
  <cp:category/>
</cp:coreProperties>
</file>