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23.xml" ContentType="application/vnd.openxmlformats-officedocument.presentationml.slide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slides/slide21.xml" ContentType="application/vnd.openxmlformats-officedocument.presentationml.slide+xml"/>
  <Override PartName="/ppt/viewProps.xml" ContentType="application/vnd.openxmlformats-officedocument.presentationml.viewProp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1013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7.xml" Id="rId8" /><Relationship Type="http://schemas.openxmlformats.org/officeDocument/2006/relationships/slide" Target="/ppt/slides/slide12.xml" Id="rId13" /><Relationship Type="http://schemas.openxmlformats.org/officeDocument/2006/relationships/slide" Target="/ppt/slides/slide17.xml" Id="rId18" /><Relationship Type="http://schemas.openxmlformats.org/officeDocument/2006/relationships/presProps" Target="/ppt/presProps.xml" Id="rId26" /><Relationship Type="http://schemas.openxmlformats.org/officeDocument/2006/relationships/slide" Target="/ppt/slides/slide2.xml" Id="rId3" /><Relationship Type="http://schemas.openxmlformats.org/officeDocument/2006/relationships/slide" Target="/ppt/slides/slide20.xml" Id="rId21" /><Relationship Type="http://schemas.openxmlformats.org/officeDocument/2006/relationships/slide" Target="/ppt/slides/slide6.xml" Id="rId7" /><Relationship Type="http://schemas.openxmlformats.org/officeDocument/2006/relationships/slide" Target="/ppt/slides/slide11.xml" Id="rId12" /><Relationship Type="http://schemas.openxmlformats.org/officeDocument/2006/relationships/slide" Target="/ppt/slides/slide16.xml" Id="rId17" /><Relationship Type="http://schemas.openxmlformats.org/officeDocument/2006/relationships/slide" Target="/ppt/slides/slide24.xml" Id="rId25" /><Relationship Type="http://schemas.openxmlformats.org/officeDocument/2006/relationships/slide" Target="/ppt/slides/slide1.xml" Id="rId2" /><Relationship Type="http://schemas.openxmlformats.org/officeDocument/2006/relationships/slide" Target="/ppt/slides/slide15.xml" Id="rId16" /><Relationship Type="http://schemas.openxmlformats.org/officeDocument/2006/relationships/slide" Target="/ppt/slides/slide19.xml" Id="rId20" /><Relationship Type="http://schemas.openxmlformats.org/officeDocument/2006/relationships/tableStyles" Target="/ppt/tableStyles.xml" Id="rId29" /><Relationship Type="http://schemas.openxmlformats.org/officeDocument/2006/relationships/slideMaster" Target="/ppt/slideMasters/slideMaster1.xml" Id="rId1" /><Relationship Type="http://schemas.openxmlformats.org/officeDocument/2006/relationships/slide" Target="/ppt/slides/slide5.xml" Id="rId6" /><Relationship Type="http://schemas.openxmlformats.org/officeDocument/2006/relationships/slide" Target="/ppt/slides/slide10.xml" Id="rId11" /><Relationship Type="http://schemas.openxmlformats.org/officeDocument/2006/relationships/slide" Target="/ppt/slides/slide23.xml" Id="rId24" /><Relationship Type="http://schemas.openxmlformats.org/officeDocument/2006/relationships/slide" Target="/ppt/slides/slide4.xml" Id="rId5" /><Relationship Type="http://schemas.openxmlformats.org/officeDocument/2006/relationships/slide" Target="/ppt/slides/slide14.xml" Id="rId15" /><Relationship Type="http://schemas.openxmlformats.org/officeDocument/2006/relationships/slide" Target="/ppt/slides/slide22.xml" Id="rId23" /><Relationship Type="http://schemas.openxmlformats.org/officeDocument/2006/relationships/theme" Target="/ppt/theme/theme1.xml" Id="rId28" /><Relationship Type="http://schemas.openxmlformats.org/officeDocument/2006/relationships/slide" Target="/ppt/slides/slide9.xml" Id="rId10" /><Relationship Type="http://schemas.openxmlformats.org/officeDocument/2006/relationships/slide" Target="/ppt/slides/slide18.xml" Id="rId19" /><Relationship Type="http://schemas.openxmlformats.org/officeDocument/2006/relationships/slide" Target="/ppt/slides/slide3.xml" Id="rId4" /><Relationship Type="http://schemas.openxmlformats.org/officeDocument/2006/relationships/slide" Target="/ppt/slides/slide8.xml" Id="rId9" /><Relationship Type="http://schemas.openxmlformats.org/officeDocument/2006/relationships/slide" Target="/ppt/slides/slide13.xml" Id="rId14" /><Relationship Type="http://schemas.openxmlformats.org/officeDocument/2006/relationships/slide" Target="/ppt/slides/slide21.xml" Id="rId22" /><Relationship Type="http://schemas.openxmlformats.org/officeDocument/2006/relationships/viewProps" Target="/ppt/viewProps.xml" Id="rId27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762570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theme/theme1.xml" Id="rId18" /><Relationship Type="http://schemas.openxmlformats.org/officeDocument/2006/relationships/slideLayout" Target="/ppt/slideLayouts/slideLayout7.xml" Id="rId7" /><Relationship Type="http://schemas.openxmlformats.org/officeDocument/2006/relationships/image" Target="/ppt/media/image3.jpg" Id="rId19" /></Relationships>
</file>

<file path=ppt/slideMasters/slideMaster1.xml><?xml version="1.0" encoding="utf-8"?>
<p:sldMaster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873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960120"/>
            <a:ext cx="10698480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defRPr sz="2900" b="1"/>
            </a:pPr>
            <a:r>
              <a:t>Introduction to Soil Fertility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2606040"/>
            <a:ext cx="850392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defRPr sz="2000" b="0"/>
            </a:pPr>
            <a:r>
              <a:t>DR RANJITA ROY SARKAR</a:t>
            </a:r>
          </a:p>
          <a:p>
            <a:pPr algn="ctr">
              <a:spcAft>
                <a:spcPts val="600"/>
              </a:spcAft>
              <a:defRPr sz="2000" b="0"/>
            </a:pPr>
            <a:r>
              <a:t>ASSISTANT PROFESSOR</a:t>
            </a:r>
          </a:p>
          <a:p>
            <a:pPr algn="ctr">
              <a:spcAft>
                <a:spcPts val="600"/>
              </a:spcAft>
              <a:defRPr sz="2000" b="0"/>
            </a:pPr>
            <a:r>
              <a:t>DEPARTMENT OF GEOGRAPHY, KGTM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Soil Fertility vs. Soil Productivity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Fertility refers mainly to nutrient-supplying capacity.</a:t>
            </a:r>
          </a:p>
          <a:p>
            <a:pPr>
              <a:spcAft>
                <a:spcPts val="600"/>
              </a:spcAft>
              <a:defRPr sz="1800" b="0"/>
            </a:pPr>
            <a:r>
              <a:t>Productivity is broader and includes fertility plus climate, moisture, crop choice, management and other environmental factors.</a:t>
            </a:r>
          </a:p>
          <a:p>
            <a:pPr>
              <a:spcAft>
                <a:spcPts val="600"/>
              </a:spcAft>
              <a:defRPr sz="1800" b="0"/>
            </a:pPr>
            <a:r>
              <a:t>A fertile soil is not automatically highly productive under every condition.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Essential Plant Nutrients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Plants require essential elements for normal growth and reproduction.</a:t>
            </a:r>
          </a:p>
          <a:p>
            <a:pPr>
              <a:spcAft>
                <a:spcPts val="600"/>
              </a:spcAft>
              <a:defRPr sz="1800" b="0"/>
            </a:pPr>
            <a:r>
              <a:t>Macronutrients are required in relatively large quantities.</a:t>
            </a:r>
          </a:p>
          <a:p>
            <a:pPr>
              <a:spcAft>
                <a:spcPts val="600"/>
              </a:spcAft>
              <a:defRPr sz="1800" b="0"/>
            </a:pPr>
            <a:r>
              <a:t>Micronutrients are required in small quantities but remain essential.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Primary Macronutrients: Nitrogen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Nitrogen (N):</a:t>
            </a:r>
          </a:p>
          <a:p>
            <a:pPr>
              <a:spcAft>
                <a:spcPts val="600"/>
              </a:spcAft>
              <a:defRPr sz="1800" b="0"/>
            </a:pPr>
            <a:r>
              <a:t>• Supports proteins, enzymes and chlorophyll</a:t>
            </a:r>
          </a:p>
          <a:p>
            <a:pPr>
              <a:spcAft>
                <a:spcPts val="600"/>
              </a:spcAft>
              <a:defRPr sz="1800" b="0"/>
            </a:pPr>
            <a:r>
              <a:t>• Promotes vegetative growth</a:t>
            </a:r>
          </a:p>
          <a:p>
            <a:pPr>
              <a:spcAft>
                <a:spcPts val="600"/>
              </a:spcAft>
              <a:defRPr sz="1800" b="0"/>
            </a:pPr>
            <a:r>
              <a:t>• Deficiency commonly causes general yellowing of older leaves</a:t>
            </a:r>
          </a:p>
          <a:p>
            <a:pPr>
              <a:spcAft>
                <a:spcPts val="600"/>
              </a:spcAft>
              <a:defRPr sz="1800" b="0"/>
            </a:pPr>
            <a:r>
              <a:t>Sources include organic matter, fertilizers and biological fixation.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Primary Macronutrients: Phosphorus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Phosphorus (P):</a:t>
            </a:r>
          </a:p>
          <a:p>
            <a:pPr>
              <a:spcAft>
                <a:spcPts val="600"/>
              </a:spcAft>
              <a:defRPr sz="1800" b="0"/>
            </a:pPr>
            <a:r>
              <a:t>• Important in energy transfer and nucleic acids</a:t>
            </a:r>
          </a:p>
          <a:p>
            <a:pPr>
              <a:spcAft>
                <a:spcPts val="600"/>
              </a:spcAft>
              <a:defRPr sz="1800" b="0"/>
            </a:pPr>
            <a:r>
              <a:t>• Supports root development and reproduction</a:t>
            </a:r>
          </a:p>
          <a:p>
            <a:pPr>
              <a:spcAft>
                <a:spcPts val="600"/>
              </a:spcAft>
              <a:defRPr sz="1800" b="0"/>
            </a:pPr>
            <a:r>
              <a:t>• Availability is strongly affected by soil chemistry and pH</a:t>
            </a:r>
          </a:p>
          <a:p>
            <a:pPr>
              <a:spcAft>
                <a:spcPts val="600"/>
              </a:spcAft>
              <a:defRPr sz="1800" b="0"/>
            </a:pPr>
            <a:r>
              <a:t>• Deficiency can restrict growth and delay maturity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Primary Macronutrients: Potassium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Potassium (K):</a:t>
            </a:r>
          </a:p>
          <a:p>
            <a:pPr>
              <a:spcAft>
                <a:spcPts val="600"/>
              </a:spcAft>
              <a:defRPr sz="1800" b="0"/>
            </a:pPr>
            <a:r>
              <a:t>• Regulates water balance and stomatal activity</a:t>
            </a:r>
          </a:p>
          <a:p>
            <a:pPr>
              <a:spcAft>
                <a:spcPts val="600"/>
              </a:spcAft>
              <a:defRPr sz="1800" b="0"/>
            </a:pPr>
            <a:r>
              <a:t>• Activates enzymes</a:t>
            </a:r>
          </a:p>
          <a:p>
            <a:pPr>
              <a:spcAft>
                <a:spcPts val="600"/>
              </a:spcAft>
              <a:defRPr sz="1800" b="0"/>
            </a:pPr>
            <a:r>
              <a:t>• Improves stress tolerance and crop quality</a:t>
            </a:r>
          </a:p>
          <a:p>
            <a:pPr>
              <a:spcAft>
                <a:spcPts val="600"/>
              </a:spcAft>
              <a:defRPr sz="1800" b="0"/>
            </a:pPr>
            <a:r>
              <a:t>• Unlike N and P, potassium is not a major structural component of organic molecules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Secondary Macronutrients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Calcium (Ca): cell wall structure and signalling.</a:t>
            </a:r>
          </a:p>
          <a:p>
            <a:pPr>
              <a:spcAft>
                <a:spcPts val="600"/>
              </a:spcAft>
              <a:defRPr sz="1800" b="0"/>
            </a:pPr>
            <a:r>
              <a:t>Magnesium (Mg): central component of chlorophyll and enzyme activity.</a:t>
            </a:r>
          </a:p>
          <a:p>
            <a:pPr>
              <a:spcAft>
                <a:spcPts val="600"/>
              </a:spcAft>
              <a:defRPr sz="1800" b="0"/>
            </a:pPr>
            <a:r>
              <a:t>Sulfur (S): part of amino acids and proteins.</a:t>
            </a:r>
          </a:p>
          <a:p>
            <a:pPr>
              <a:spcAft>
                <a:spcPts val="600"/>
              </a:spcAft>
              <a:defRPr sz="1800" b="0"/>
            </a:pPr>
            <a:r>
              <a:t>These are required in smaller amounts than N, P and K but are still macronutrients.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Micronutrients: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Essential micronutrients include:</a:t>
            </a:r>
          </a:p>
          <a:p>
            <a:pPr>
              <a:spcAft>
                <a:spcPts val="600"/>
              </a:spcAft>
              <a:defRPr sz="1800" b="0"/>
            </a:pPr>
            <a:r>
              <a:t>• Iron (Fe)</a:t>
            </a:r>
          </a:p>
          <a:p>
            <a:pPr>
              <a:spcAft>
                <a:spcPts val="600"/>
              </a:spcAft>
              <a:defRPr sz="1800" b="0"/>
            </a:pPr>
            <a:r>
              <a:t>• Manganese (Mn)</a:t>
            </a:r>
          </a:p>
          <a:p>
            <a:pPr>
              <a:spcAft>
                <a:spcPts val="600"/>
              </a:spcAft>
              <a:defRPr sz="1800" b="0"/>
            </a:pPr>
            <a:r>
              <a:t>• Zinc (Zn)</a:t>
            </a:r>
          </a:p>
          <a:p>
            <a:pPr>
              <a:spcAft>
                <a:spcPts val="600"/>
              </a:spcAft>
              <a:defRPr sz="1800" b="0"/>
            </a:pPr>
            <a:r>
              <a:t>• Copper (Cu)</a:t>
            </a:r>
          </a:p>
          <a:p>
            <a:pPr>
              <a:spcAft>
                <a:spcPts val="600"/>
              </a:spcAft>
              <a:defRPr sz="1800" b="0"/>
            </a:pPr>
            <a:r>
              <a:t>• Boron (B)</a:t>
            </a:r>
          </a:p>
          <a:p>
            <a:pPr>
              <a:spcAft>
                <a:spcPts val="600"/>
              </a:spcAft>
              <a:defRPr sz="1800" b="0"/>
            </a:pPr>
            <a:r>
              <a:t>• Molybdenum (Mo)</a:t>
            </a:r>
          </a:p>
          <a:p>
            <a:pPr>
              <a:spcAft>
                <a:spcPts val="600"/>
              </a:spcAft>
              <a:defRPr sz="1800" b="0"/>
            </a:pPr>
            <a:r>
              <a:t>• Chlorine (Cl)</a:t>
            </a:r>
          </a:p>
          <a:p>
            <a:pPr>
              <a:spcAft>
                <a:spcPts val="600"/>
              </a:spcAft>
              <a:defRPr sz="1800" b="0"/>
            </a:pPr>
            <a:r>
              <a:t>• Nickel (Ni)</a:t>
            </a:r>
          </a:p>
          <a:p>
            <a:pPr>
              <a:spcAft>
                <a:spcPts val="600"/>
              </a:spcAft>
              <a:defRPr sz="1800" b="0"/>
            </a:pPr>
            <a:r>
              <a:t>They are required in trace quantities.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Iron, Manganese and Zinc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Iron: chlorophyll formation and electron transport.</a:t>
            </a:r>
          </a:p>
          <a:p>
            <a:pPr>
              <a:spcAft>
                <a:spcPts val="600"/>
              </a:spcAft>
              <a:defRPr sz="1800" b="0"/>
            </a:pPr>
            <a:r>
              <a:t>Manganese: enzyme activation and photosynthesis.</a:t>
            </a:r>
          </a:p>
          <a:p>
            <a:pPr>
              <a:spcAft>
                <a:spcPts val="600"/>
              </a:spcAft>
              <a:defRPr sz="1800" b="0"/>
            </a:pPr>
            <a:r>
              <a:t>Zinc: enzyme function and growth regulation.</a:t>
            </a:r>
          </a:p>
          <a:p>
            <a:pPr>
              <a:spcAft>
                <a:spcPts val="600"/>
              </a:spcAft>
              <a:defRPr sz="1800" b="0"/>
            </a:pPr>
            <a:r>
              <a:t>Availability depends on soil pH, organic matter and moisture conditions.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Copper, Boron, Molybdenum, Chlorine &amp; Nickel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Copper: enzymes and reproductive development.</a:t>
            </a:r>
          </a:p>
          <a:p>
            <a:pPr>
              <a:spcAft>
                <a:spcPts val="600"/>
              </a:spcAft>
              <a:defRPr sz="1800" b="0"/>
            </a:pPr>
            <a:r>
              <a:t>Boron: cell wall formation and reproductive growth.</a:t>
            </a:r>
          </a:p>
          <a:p>
            <a:pPr>
              <a:spcAft>
                <a:spcPts val="600"/>
              </a:spcAft>
              <a:defRPr sz="1800" b="0"/>
            </a:pPr>
            <a:r>
              <a:t>Molybdenum: nitrogen metabolism.</a:t>
            </a:r>
          </a:p>
          <a:p>
            <a:pPr>
              <a:spcAft>
                <a:spcPts val="600"/>
              </a:spcAft>
              <a:defRPr sz="1800" b="0"/>
            </a:pPr>
            <a:r>
              <a:t>Chlorine: osmotic regulation and photosynthesis.</a:t>
            </a:r>
          </a:p>
          <a:p>
            <a:pPr>
              <a:spcAft>
                <a:spcPts val="600"/>
              </a:spcAft>
              <a:defRPr sz="1800" b="0"/>
            </a:pPr>
            <a:r>
              <a:t>Nickel: essential for specific enzyme systems.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Soil pH and Nutrient Availability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Soil pH influences nutrient solubility and plant availability.</a:t>
            </a:r>
          </a:p>
          <a:p>
            <a:pPr>
              <a:spcAft>
                <a:spcPts val="600"/>
              </a:spcAft>
              <a:defRPr sz="1800" b="0"/>
            </a:pPr>
            <a:r>
              <a:t>• Very acidic conditions can increase availability of some metals to potentially toxic levels</a:t>
            </a:r>
          </a:p>
          <a:p>
            <a:pPr>
              <a:spcAft>
                <a:spcPts val="600"/>
              </a:spcAft>
              <a:defRPr sz="1800" b="0"/>
            </a:pPr>
            <a:r>
              <a:t>• Alkaline conditions can reduce availability of Fe, Zn, Cu and Mn</a:t>
            </a:r>
          </a:p>
          <a:p>
            <a:pPr>
              <a:spcAft>
                <a:spcPts val="600"/>
              </a:spcAft>
              <a:defRPr sz="1800" b="0"/>
            </a:pPr>
            <a:r>
              <a:t>• Liming or other amendments may be used where appropriate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Organic Matter and Soil Fertility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Organic matter:</a:t>
            </a:r>
          </a:p>
          <a:p>
            <a:pPr>
              <a:spcAft>
                <a:spcPts val="600"/>
              </a:spcAft>
              <a:defRPr sz="1800" b="0"/>
            </a:pPr>
            <a:r>
              <a:t>• Stores nutrients</a:t>
            </a:r>
          </a:p>
          <a:p>
            <a:pPr>
              <a:spcAft>
                <a:spcPts val="600"/>
              </a:spcAft>
              <a:defRPr sz="1800" b="0"/>
            </a:pPr>
            <a:r>
              <a:t>• Improves aggregation</a:t>
            </a:r>
          </a:p>
          <a:p>
            <a:pPr>
              <a:spcAft>
                <a:spcPts val="600"/>
              </a:spcAft>
              <a:defRPr sz="1800" b="0"/>
            </a:pPr>
            <a:r>
              <a:t>• Increases water-holding capacity</a:t>
            </a:r>
          </a:p>
          <a:p>
            <a:pPr>
              <a:spcAft>
                <a:spcPts val="600"/>
              </a:spcAft>
              <a:defRPr sz="1800" b="0"/>
            </a:pPr>
            <a:r>
              <a:t>• Supports soil organisms</a:t>
            </a:r>
          </a:p>
          <a:p>
            <a:pPr>
              <a:spcAft>
                <a:spcPts val="600"/>
              </a:spcAft>
              <a:defRPr sz="1800" b="0"/>
            </a:pPr>
            <a:r>
              <a:t>• Helps buffer changes in pH and nutrient availability</a:t>
            </a:r>
          </a:p>
          <a:p>
            <a:pPr>
              <a:spcAft>
                <a:spcPts val="600"/>
              </a:spcAft>
              <a:defRPr sz="1800" b="0"/>
            </a:pPr>
            <a:r>
              <a:t>Maintaining organic inputs is central to sustainable fertility.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Nutrient Cycling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Nutrients move among soil, organisms, water and atmosphere.</a:t>
            </a:r>
          </a:p>
          <a:p>
            <a:pPr>
              <a:spcAft>
                <a:spcPts val="600"/>
              </a:spcAft>
              <a:defRPr sz="1800" b="0"/>
            </a:pPr>
            <a:r>
              <a:t>Important processes include:</a:t>
            </a:r>
          </a:p>
          <a:p>
            <a:pPr>
              <a:spcAft>
                <a:spcPts val="600"/>
              </a:spcAft>
              <a:defRPr sz="1800" b="0"/>
            </a:pPr>
            <a:r>
              <a:t>• Decomposition</a:t>
            </a:r>
          </a:p>
          <a:p>
            <a:pPr>
              <a:spcAft>
                <a:spcPts val="600"/>
              </a:spcAft>
              <a:defRPr sz="1800" b="0"/>
            </a:pPr>
            <a:r>
              <a:t>• Mineralisation</a:t>
            </a:r>
          </a:p>
          <a:p>
            <a:pPr>
              <a:spcAft>
                <a:spcPts val="600"/>
              </a:spcAft>
              <a:defRPr sz="1800" b="0"/>
            </a:pPr>
            <a:r>
              <a:t>• Immobilisation</a:t>
            </a:r>
          </a:p>
          <a:p>
            <a:pPr>
              <a:spcAft>
                <a:spcPts val="600"/>
              </a:spcAft>
              <a:defRPr sz="1800" b="0"/>
            </a:pPr>
            <a:r>
              <a:t>• Leaching</a:t>
            </a:r>
          </a:p>
          <a:p>
            <a:pPr>
              <a:spcAft>
                <a:spcPts val="600"/>
              </a:spcAft>
              <a:defRPr sz="1800" b="0"/>
            </a:pPr>
            <a:r>
              <a:t>• Plant uptake</a:t>
            </a:r>
          </a:p>
          <a:p>
            <a:pPr>
              <a:spcAft>
                <a:spcPts val="600"/>
              </a:spcAft>
              <a:defRPr sz="1800" b="0"/>
            </a:pPr>
            <a:r>
              <a:t>• Return of residues to soil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USDA Soil Taxonomy: Introduction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USDA Soil Taxonomy is a hierarchical system for classifying soils.</a:t>
            </a:r>
          </a:p>
          <a:p>
            <a:pPr>
              <a:spcAft>
                <a:spcPts val="600"/>
              </a:spcAft>
              <a:defRPr sz="1800" b="0"/>
            </a:pPr>
            <a:r>
              <a:t>It uses observable and measurable soil properties, including diagnostic horizons, moisture and temperature regimes, mineralogy and chemistry.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USDA Hierarchical Categories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The hierarchy is:</a:t>
            </a:r>
          </a:p>
          <a:p>
            <a:pPr>
              <a:spcAft>
                <a:spcPts val="600"/>
              </a:spcAft>
              <a:defRPr sz="1800" b="0"/>
            </a:pPr>
            <a:r>
              <a:t>Order → Suborder → Great group → Subgroup → Family → Series</a:t>
            </a:r>
          </a:p>
          <a:p>
            <a:pPr>
              <a:spcAft>
                <a:spcPts val="600"/>
              </a:spcAft>
              <a:defRPr sz="1800" b="0"/>
            </a:pPr>
            <a:r>
              <a:t>Soil orders provide the broadest classification; soil series are highly specific and useful for detailed mapping.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The 12 USDA Soil Orders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Alfisols, Andisols, Aridisols, Entisols, Gelisols, Histosols, Inceptisols, Mollisols, Oxisols, Spodosols, Ultisols and Vertisols.</a:t>
            </a:r>
          </a:p>
          <a:p>
            <a:pPr>
              <a:spcAft>
                <a:spcPts val="600"/>
              </a:spcAft>
              <a:defRPr sz="1800" b="0"/>
            </a:pPr>
            <a:r>
              <a:t>Each order represents a distinctive combination of soil-forming processes and properties.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Selected Soil Orders: Entisols &amp; Inceptisols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Entisols: very young soils with little horizon development.</a:t>
            </a:r>
          </a:p>
          <a:p>
            <a:pPr>
              <a:spcAft>
                <a:spcPts val="600"/>
              </a:spcAft>
              <a:defRPr sz="1800" b="0"/>
            </a:pPr>
            <a:r>
              <a:t>Inceptisols: soils with weakly developed diagnostic horizons.</a:t>
            </a:r>
          </a:p>
          <a:p>
            <a:pPr>
              <a:spcAft>
                <a:spcPts val="600"/>
              </a:spcAft>
              <a:defRPr sz="1800" b="0"/>
            </a:pPr>
            <a:r>
              <a:t>They commonly occur where soil formation is relatively recent or landscape processes are active.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Selected Soil Orders: Alfisols &amp; Ultisols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Alfisols generally have subsurface clay accumulation and relatively high base status compared with Ultisols.</a:t>
            </a:r>
          </a:p>
          <a:p>
            <a:pPr>
              <a:spcAft>
                <a:spcPts val="600"/>
              </a:spcAft>
              <a:defRPr sz="1800" b="0"/>
            </a:pPr>
            <a:r>
              <a:t>Ultisols are strongly weathered, commonly acidic and have lower base saturation.</a:t>
            </a:r>
          </a:p>
          <a:p>
            <a:pPr>
              <a:spcAft>
                <a:spcPts val="600"/>
              </a:spcAft>
              <a:defRPr sz="1800" b="0"/>
            </a:pPr>
            <a:r>
              <a:t>Both are important in humid and subhumid regions.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Selected Soil Orders: Aridisols &amp; Vertisols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Aridisols develop in arid environments and commonly show accumulations of salts, carbonates or gypsum.</a:t>
            </a:r>
          </a:p>
          <a:p>
            <a:pPr>
              <a:spcAft>
                <a:spcPts val="600"/>
              </a:spcAft>
              <a:defRPr sz="1800" b="0"/>
            </a:pPr>
            <a:r>
              <a:t>Vertisols contain abundant expanding clay and undergo pronounced shrink-swell behaviour, producing deep cracks when dry.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Soil Erosion: Meaning and Agents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Soil erosion is the detachment and transport of soil particles.</a:t>
            </a:r>
          </a:p>
          <a:p>
            <a:pPr>
              <a:spcAft>
                <a:spcPts val="600"/>
              </a:spcAft>
              <a:defRPr sz="1800" b="0"/>
            </a:pPr>
            <a:r>
              <a:t>Major agents:</a:t>
            </a:r>
          </a:p>
          <a:p>
            <a:pPr>
              <a:spcAft>
                <a:spcPts val="600"/>
              </a:spcAft>
              <a:defRPr sz="1800" b="0"/>
            </a:pPr>
            <a:r>
              <a:t>• Running water</a:t>
            </a:r>
          </a:p>
          <a:p>
            <a:pPr>
              <a:spcAft>
                <a:spcPts val="600"/>
              </a:spcAft>
              <a:defRPr sz="1800" b="0"/>
            </a:pPr>
            <a:r>
              <a:t>• Wind</a:t>
            </a:r>
          </a:p>
          <a:p>
            <a:pPr>
              <a:spcAft>
                <a:spcPts val="600"/>
              </a:spcAft>
              <a:defRPr sz="1800" b="0"/>
            </a:pPr>
            <a:r>
              <a:t>• Glacial or other mass movement processes in suitable environments</a:t>
            </a:r>
          </a:p>
          <a:p>
            <a:pPr>
              <a:spcAft>
                <a:spcPts val="600"/>
              </a:spcAft>
              <a:defRPr sz="1800" b="0"/>
            </a:pPr>
            <a:r>
              <a:t>Human land-use change can greatly accelerate erosion.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Water Erosion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Forms include:</a:t>
            </a:r>
          </a:p>
          <a:p>
            <a:pPr>
              <a:spcAft>
                <a:spcPts val="600"/>
              </a:spcAft>
              <a:defRPr sz="1800" b="0"/>
            </a:pPr>
            <a:r>
              <a:t>• Splash erosion</a:t>
            </a:r>
          </a:p>
          <a:p>
            <a:pPr>
              <a:spcAft>
                <a:spcPts val="600"/>
              </a:spcAft>
              <a:defRPr sz="1800" b="0"/>
            </a:pPr>
            <a:r>
              <a:t>• Sheet erosion</a:t>
            </a:r>
          </a:p>
          <a:p>
            <a:pPr>
              <a:spcAft>
                <a:spcPts val="600"/>
              </a:spcAft>
              <a:defRPr sz="1800" b="0"/>
            </a:pPr>
            <a:r>
              <a:t>• Rill erosion</a:t>
            </a:r>
          </a:p>
          <a:p>
            <a:pPr>
              <a:spcAft>
                <a:spcPts val="600"/>
              </a:spcAft>
              <a:defRPr sz="1800" b="0"/>
            </a:pPr>
            <a:r>
              <a:t>• Gully erosion</a:t>
            </a:r>
          </a:p>
          <a:p>
            <a:pPr>
              <a:spcAft>
                <a:spcPts val="600"/>
              </a:spcAft>
              <a:defRPr sz="1800" b="0"/>
            </a:pPr>
            <a:r>
              <a:t>Consequences include loss of topsoil, reduced fertility, sedimentation and deterioration of water quality.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Wind Erosion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Wind erosion is common where soils are dry, loose and exposed.</a:t>
            </a:r>
          </a:p>
          <a:p>
            <a:pPr>
              <a:spcAft>
                <a:spcPts val="600"/>
              </a:spcAft>
              <a:defRPr sz="1800" b="0"/>
            </a:pPr>
            <a:r>
              <a:t>It involves:</a:t>
            </a:r>
          </a:p>
          <a:p>
            <a:pPr>
              <a:spcAft>
                <a:spcPts val="600"/>
              </a:spcAft>
              <a:defRPr sz="1800" b="0"/>
            </a:pPr>
            <a:r>
              <a:t>• Suspension</a:t>
            </a:r>
          </a:p>
          <a:p>
            <a:pPr>
              <a:spcAft>
                <a:spcPts val="600"/>
              </a:spcAft>
              <a:defRPr sz="1800" b="0"/>
            </a:pPr>
            <a:r>
              <a:t>• Saltation</a:t>
            </a:r>
          </a:p>
          <a:p>
            <a:pPr>
              <a:spcAft>
                <a:spcPts val="600"/>
              </a:spcAft>
              <a:defRPr sz="1800" b="0"/>
            </a:pPr>
            <a:r>
              <a:t>• Surface creep</a:t>
            </a:r>
          </a:p>
          <a:p>
            <a:pPr>
              <a:spcAft>
                <a:spcPts val="600"/>
              </a:spcAft>
              <a:defRPr sz="1800" b="0"/>
            </a:pPr>
            <a:r>
              <a:t>Control measures include vegetation cover, shelterbelts, residue retention and reduced soil disturbance.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Soil Conservation Measures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• Contour farming</a:t>
            </a:r>
          </a:p>
          <a:p>
            <a:pPr>
              <a:spcAft>
                <a:spcPts val="600"/>
              </a:spcAft>
              <a:defRPr sz="1800" b="0"/>
            </a:pPr>
            <a:r>
              <a:t>• Terracing</a:t>
            </a:r>
          </a:p>
          <a:p>
            <a:pPr>
              <a:spcAft>
                <a:spcPts val="600"/>
              </a:spcAft>
              <a:defRPr sz="1800" b="0"/>
            </a:pPr>
            <a:r>
              <a:t>• Strip cropping</a:t>
            </a:r>
          </a:p>
          <a:p>
            <a:pPr>
              <a:spcAft>
                <a:spcPts val="600"/>
              </a:spcAft>
              <a:defRPr sz="1800" b="0"/>
            </a:pPr>
            <a:r>
              <a:t>• Cover crops</a:t>
            </a:r>
          </a:p>
          <a:p>
            <a:pPr>
              <a:spcAft>
                <a:spcPts val="600"/>
              </a:spcAft>
              <a:defRPr sz="1800" b="0"/>
            </a:pPr>
            <a:r>
              <a:t>• Mulching</a:t>
            </a:r>
          </a:p>
          <a:p>
            <a:pPr>
              <a:spcAft>
                <a:spcPts val="600"/>
              </a:spcAft>
              <a:defRPr sz="1800" b="0"/>
            </a:pPr>
            <a:r>
              <a:t>• Conservation tillage</a:t>
            </a:r>
          </a:p>
          <a:p>
            <a:pPr>
              <a:spcAft>
                <a:spcPts val="600"/>
              </a:spcAft>
              <a:defRPr sz="1800" b="0"/>
            </a:pPr>
            <a:r>
              <a:t>• Afforestation and shelterbelts</a:t>
            </a:r>
          </a:p>
          <a:p>
            <a:pPr>
              <a:spcAft>
                <a:spcPts val="600"/>
              </a:spcAft>
              <a:defRPr sz="1800" b="0"/>
            </a:pPr>
            <a:r>
              <a:t>• Check dams and gully control</a:t>
            </a:r>
          </a:p>
          <a:p>
            <a:pPr>
              <a:spcAft>
                <a:spcPts val="600"/>
              </a:spcAft>
              <a:defRPr sz="1800" b="0"/>
            </a:pPr>
            <a:r>
              <a:t>Measures should be adapted to local slope, climate and soil conditions.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Integrated Soil Fertility and Conservation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Sustainable soil management combines nutrient management with erosion control.</a:t>
            </a:r>
          </a:p>
          <a:p>
            <a:pPr>
              <a:spcAft>
                <a:spcPts val="600"/>
              </a:spcAft>
              <a:defRPr sz="1800" b="0"/>
            </a:pPr>
            <a:r>
              <a:t>• Balanced nutrient inputs</a:t>
            </a:r>
          </a:p>
          <a:p>
            <a:pPr>
              <a:spcAft>
                <a:spcPts val="600"/>
              </a:spcAft>
              <a:defRPr sz="1800" b="0"/>
            </a:pPr>
            <a:r>
              <a:t>• Organic matter management</a:t>
            </a:r>
          </a:p>
          <a:p>
            <a:pPr>
              <a:spcAft>
                <a:spcPts val="600"/>
              </a:spcAft>
              <a:defRPr sz="1800" b="0"/>
            </a:pPr>
            <a:r>
              <a:t>• Efficient water use</a:t>
            </a:r>
          </a:p>
          <a:p>
            <a:pPr>
              <a:spcAft>
                <a:spcPts val="600"/>
              </a:spcAft>
              <a:defRPr sz="1800" b="0"/>
            </a:pPr>
            <a:r>
              <a:t>• Reduced soil disturbance</a:t>
            </a:r>
          </a:p>
          <a:p>
            <a:pPr>
              <a:spcAft>
                <a:spcPts val="600"/>
              </a:spcAft>
              <a:defRPr sz="1800" b="0"/>
            </a:pPr>
            <a:r>
              <a:t>• Crop rotation and cover crops</a:t>
            </a:r>
          </a:p>
          <a:p>
            <a:pPr>
              <a:spcAft>
                <a:spcPts val="600"/>
              </a:spcAft>
              <a:defRPr sz="1800" b="0"/>
            </a:pPr>
            <a:r>
              <a:t>Healthy soils support long-term agricultural and ecosystem resilience.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24</a:t>
            </a:r>
          </a:p>
        </p:txBody>
      </p:sp>
    </p:spTree>
  </p:cSld>
  <p:clrMapOvr>
    <a:masterClrMapping/>
  </p:clrMapOvr>
</p:sld>
</file>

<file path=ppt/theme/_rels/theme1.xml.rels>&#65279;<?xml version="1.0" encoding="utf-8"?><Relationships xmlns="http://schemas.openxmlformats.org/package/2006/relationships"><Relationship Type="http://schemas.openxmlformats.org/officeDocument/2006/relationships/image" Target="/ppt/media/image2.jpeg" Id="rId2" /><Relationship Type="http://schemas.openxmlformats.org/officeDocument/2006/relationships/image" Target="/ppt/media/image1.jpeg" Id="rId1" 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Main Event</Template>
  <TotalTime>1</TotalTime>
  <Words>994</Words>
  <Application>Microsoft Office PowerPoint</Application>
  <PresentationFormat>Widescreen</PresentationFormat>
  <Paragraphs>162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Impact</vt:lpstr>
      <vt:lpstr>Main Event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Ranjita Roy Sarkar</cp:lastModifiedBy>
  <cp:revision>2</cp:revision>
  <dcterms:created xsi:type="dcterms:W3CDTF">2013-01-27T09:14:16Z</dcterms:created>
  <dcterms:modified xsi:type="dcterms:W3CDTF">2026-09-04T14:09:56Z</dcterms:modified>
  <cp:category/>
</cp:coreProperties>
</file>