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12.xml" ContentType="application/vnd.openxmlformats-officedocument.presentationml.slide+xml"/>
  <Override PartName="/ppt/slides/slide17.xml" ContentType="application/vnd.openxmlformats-officedocument.presentationml.slide+xml"/>
  <Override PartName="/ppt/slides/slide25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6.xml" ContentType="application/vnd.openxmlformats-officedocument.presentationml.slide+xml"/>
  <Override PartName="/ppt/slides/slide11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19.xml" ContentType="application/vnd.openxmlformats-officedocument.presentationml.slide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23.xml" ContentType="application/vnd.openxmlformats-officedocument.presentationml.slide+xml"/>
  <Override PartName="/ppt/slides/slide4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viewProps.xml" ContentType="application/vnd.openxmlformats-officedocument.presentationml.viewProps+xml"/>
  <Override PartName="/ppt/slides/slide9.xml" ContentType="application/vnd.openxmlformats-officedocument.presentationml.slide+xml"/>
  <Override PartName="/ppt/slides/slide18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13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1013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7.xml" Id="rId8" /><Relationship Type="http://schemas.openxmlformats.org/officeDocument/2006/relationships/slide" Target="/ppt/slides/slide12.xml" Id="rId13" /><Relationship Type="http://schemas.openxmlformats.org/officeDocument/2006/relationships/slide" Target="/ppt/slides/slide17.xml" Id="rId18" /><Relationship Type="http://schemas.openxmlformats.org/officeDocument/2006/relationships/slide" Target="/ppt/slides/slide25.xml" Id="rId26" /><Relationship Type="http://schemas.openxmlformats.org/officeDocument/2006/relationships/slide" Target="/ppt/slides/slide2.xml" Id="rId3" /><Relationship Type="http://schemas.openxmlformats.org/officeDocument/2006/relationships/slide" Target="/ppt/slides/slide20.xml" Id="rId21" /><Relationship Type="http://schemas.openxmlformats.org/officeDocument/2006/relationships/slide" Target="/ppt/slides/slide6.xml" Id="rId7" /><Relationship Type="http://schemas.openxmlformats.org/officeDocument/2006/relationships/slide" Target="/ppt/slides/slide11.xml" Id="rId12" /><Relationship Type="http://schemas.openxmlformats.org/officeDocument/2006/relationships/slide" Target="/ppt/slides/slide16.xml" Id="rId17" /><Relationship Type="http://schemas.openxmlformats.org/officeDocument/2006/relationships/slide" Target="/ppt/slides/slide24.xml" Id="rId25" /><Relationship Type="http://schemas.openxmlformats.org/officeDocument/2006/relationships/slide" Target="/ppt/slides/slide1.xml" Id="rId2" /><Relationship Type="http://schemas.openxmlformats.org/officeDocument/2006/relationships/slide" Target="/ppt/slides/slide15.xml" Id="rId16" /><Relationship Type="http://schemas.openxmlformats.org/officeDocument/2006/relationships/slide" Target="/ppt/slides/slide19.xml" Id="rId20" /><Relationship Type="http://schemas.openxmlformats.org/officeDocument/2006/relationships/theme" Target="/ppt/theme/theme1.xml" Id="rId29" /><Relationship Type="http://schemas.openxmlformats.org/officeDocument/2006/relationships/slideMaster" Target="/ppt/slideMasters/slideMaster1.xml" Id="rId1" /><Relationship Type="http://schemas.openxmlformats.org/officeDocument/2006/relationships/slide" Target="/ppt/slides/slide5.xml" Id="rId6" /><Relationship Type="http://schemas.openxmlformats.org/officeDocument/2006/relationships/slide" Target="/ppt/slides/slide10.xml" Id="rId11" /><Relationship Type="http://schemas.openxmlformats.org/officeDocument/2006/relationships/slide" Target="/ppt/slides/slide23.xml" Id="rId24" /><Relationship Type="http://schemas.openxmlformats.org/officeDocument/2006/relationships/slide" Target="/ppt/slides/slide4.xml" Id="rId5" /><Relationship Type="http://schemas.openxmlformats.org/officeDocument/2006/relationships/slide" Target="/ppt/slides/slide14.xml" Id="rId15" /><Relationship Type="http://schemas.openxmlformats.org/officeDocument/2006/relationships/slide" Target="/ppt/slides/slide22.xml" Id="rId23" /><Relationship Type="http://schemas.openxmlformats.org/officeDocument/2006/relationships/viewProps" Target="/ppt/viewProps.xml" Id="rId28" /><Relationship Type="http://schemas.openxmlformats.org/officeDocument/2006/relationships/slide" Target="/ppt/slides/slide9.xml" Id="rId10" /><Relationship Type="http://schemas.openxmlformats.org/officeDocument/2006/relationships/slide" Target="/ppt/slides/slide18.xml" Id="rId19" /><Relationship Type="http://schemas.openxmlformats.org/officeDocument/2006/relationships/slide" Target="/ppt/slides/slide3.xml" Id="rId4" /><Relationship Type="http://schemas.openxmlformats.org/officeDocument/2006/relationships/slide" Target="/ppt/slides/slide8.xml" Id="rId9" /><Relationship Type="http://schemas.openxmlformats.org/officeDocument/2006/relationships/slide" Target="/ppt/slides/slide13.xml" Id="rId14" /><Relationship Type="http://schemas.openxmlformats.org/officeDocument/2006/relationships/slide" Target="/ppt/slides/slide21.xml" Id="rId22" /><Relationship Type="http://schemas.openxmlformats.org/officeDocument/2006/relationships/presProps" Target="/ppt/presProps.xml" Id="rId27" /><Relationship Type="http://schemas.openxmlformats.org/officeDocument/2006/relationships/tableStyles" Target="/ppt/tableStyles.xml" Id="rId30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535027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theme/theme1.xml" Id="rId18" /><Relationship Type="http://schemas.openxmlformats.org/officeDocument/2006/relationships/image" Target="/ppt/media/image4.png" Id="rId21" /><Relationship Type="http://schemas.openxmlformats.org/officeDocument/2006/relationships/slideLayout" Target="/ppt/slideLayouts/slideLayout7.xml" Id="rId7" /><Relationship Type="http://schemas.openxmlformats.org/officeDocument/2006/relationships/image" Target="/ppt/media/image3.png" Id="rId20" /><Relationship Type="http://schemas.openxmlformats.org/officeDocument/2006/relationships/image" Target="/ppt/media/image2.png" Id="rId19" /><Relationship Type="http://schemas.openxmlformats.org/officeDocument/2006/relationships/image" Target="/ppt/media/image5.png" Id="rId22" /></Relationships>
</file>

<file path=ppt/slideMasters/slideMaster1.xml><?xml version="1.0" encoding="utf-8"?>
<p:sldMaster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7141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7" r:id="rId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88136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700"/>
              </a:spcAft>
              <a:defRPr sz="2800" b="1"/>
            </a:pPr>
            <a:r>
              <a:t>Satellite Remote Sensing: Concept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28800" y="2651760"/>
            <a:ext cx="850392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700"/>
              </a:spcAft>
              <a:defRPr sz="2000" b="0"/>
            </a:pPr>
            <a:r>
              <a:t>Submitted by</a:t>
            </a:r>
          </a:p>
          <a:p>
            <a:pPr algn="ctr">
              <a:spcAft>
                <a:spcPts val="700"/>
              </a:spcAft>
              <a:defRPr sz="2000" b="0"/>
            </a:pPr>
            <a:r>
              <a:t>DR RANJITA ROY SARKAR</a:t>
            </a:r>
          </a:p>
          <a:p>
            <a:pPr algn="ctr">
              <a:spcAft>
                <a:spcPts val="700"/>
              </a:spcAft>
              <a:defRPr sz="2000" b="0"/>
            </a:pPr>
            <a:r>
              <a:t>ASSISTANT PROFESSOR</a:t>
            </a:r>
          </a:p>
          <a:p>
            <a:pPr algn="ctr">
              <a:spcAft>
                <a:spcPts val="700"/>
              </a:spcAft>
              <a:defRPr sz="2000" b="0"/>
            </a:pPr>
            <a:r>
              <a:t>DEPARTMENT OF GEOGRAPHY, KGTM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Principle of Satellite Remote Sensing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The basic sequence is:</a:t>
            </a:r>
          </a:p>
          <a:p>
            <a:pPr>
              <a:spcAft>
                <a:spcPts val="700"/>
              </a:spcAft>
              <a:defRPr sz="1800" b="0"/>
            </a:pPr>
            <a:r>
              <a:t>1. Energy reaches the target</a:t>
            </a:r>
          </a:p>
          <a:p>
            <a:pPr>
              <a:spcAft>
                <a:spcPts val="700"/>
              </a:spcAft>
              <a:defRPr sz="1800" b="0"/>
            </a:pPr>
            <a:r>
              <a:t>2. Energy interacts with the atmosphere and surface</a:t>
            </a:r>
          </a:p>
          <a:p>
            <a:pPr>
              <a:spcAft>
                <a:spcPts val="700"/>
              </a:spcAft>
              <a:defRPr sz="1800" b="0"/>
            </a:pPr>
            <a:r>
              <a:t>3. Sensor records reflected/emitted energy</a:t>
            </a:r>
          </a:p>
          <a:p>
            <a:pPr>
              <a:spcAft>
                <a:spcPts val="700"/>
              </a:spcAft>
              <a:defRPr sz="1800" b="0"/>
            </a:pPr>
            <a:r>
              <a:t>4. Data are transmitted and processed</a:t>
            </a:r>
          </a:p>
          <a:p>
            <a:pPr>
              <a:spcAft>
                <a:spcPts val="700"/>
              </a:spcAft>
              <a:defRPr sz="1800" b="0"/>
            </a:pPr>
            <a:r>
              <a:t>5. Images are interpreted for applications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Electromagnetic Radiation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Electromagnetic radiation (EMR) is energy propagated through space as electromagnetic waves.</a:t>
            </a:r>
          </a:p>
          <a:p>
            <a:pPr>
              <a:spcAft>
                <a:spcPts val="700"/>
              </a:spcAft>
              <a:defRPr sz="1800" b="0"/>
            </a:pPr>
            <a:r>
              <a:t>Remote sensing uses selected portions of the electromagnetic spectrum because different materials interact differently with different wavelengths.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Electromagnetic Spectrum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Important regions include:</a:t>
            </a:r>
          </a:p>
          <a:p>
            <a:pPr>
              <a:spcAft>
                <a:spcPts val="700"/>
              </a:spcAft>
              <a:defRPr sz="1800" b="0"/>
            </a:pPr>
            <a:r>
              <a:t>• Visible</a:t>
            </a:r>
          </a:p>
          <a:p>
            <a:pPr>
              <a:spcAft>
                <a:spcPts val="700"/>
              </a:spcAft>
              <a:defRPr sz="1800" b="0"/>
            </a:pPr>
            <a:r>
              <a:t>• Near infrared</a:t>
            </a:r>
          </a:p>
          <a:p>
            <a:pPr>
              <a:spcAft>
                <a:spcPts val="700"/>
              </a:spcAft>
              <a:defRPr sz="1800" b="0"/>
            </a:pPr>
            <a:r>
              <a:t>• Shortwave infrared</a:t>
            </a:r>
          </a:p>
          <a:p>
            <a:pPr>
              <a:spcAft>
                <a:spcPts val="700"/>
              </a:spcAft>
              <a:defRPr sz="1800" b="0"/>
            </a:pPr>
            <a:r>
              <a:t>• Thermal infrared</a:t>
            </a:r>
          </a:p>
          <a:p>
            <a:pPr>
              <a:spcAft>
                <a:spcPts val="700"/>
              </a:spcAft>
              <a:defRPr sz="1800" b="0"/>
            </a:pPr>
            <a:r>
              <a:t>• Microwave</a:t>
            </a:r>
          </a:p>
          <a:p>
            <a:pPr>
              <a:spcAft>
                <a:spcPts val="700"/>
              </a:spcAft>
              <a:defRPr sz="1800" b="0"/>
            </a:pPr>
            <a:r>
              <a:t>Each provides different information about vegetation, soil, water, temperature and surface structure.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Wavelength and Frequency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Wavelength is the distance between successive wave crests.</a:t>
            </a:r>
          </a:p>
          <a:p>
            <a:pPr>
              <a:spcAft>
                <a:spcPts val="700"/>
              </a:spcAft>
              <a:defRPr sz="1800" b="0"/>
            </a:pPr>
            <a:r>
              <a:t>Frequency is the number of wave cycles per unit time.</a:t>
            </a:r>
          </a:p>
          <a:p>
            <a:pPr>
              <a:spcAft>
                <a:spcPts val="700"/>
              </a:spcAft>
              <a:defRPr sz="1800" b="0"/>
            </a:pPr>
            <a:r>
              <a:t>They are inversely related for electromagnetic radiation.</a:t>
            </a:r>
          </a:p>
          <a:p>
            <a:pPr>
              <a:spcAft>
                <a:spcPts val="700"/>
              </a:spcAft>
              <a:defRPr sz="1800" b="0"/>
            </a:pPr>
            <a:r>
              <a:t>Longer wavelengths generally have lower frequencies.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Atmospheric Interaction with EMR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As radiation passes through the atmosphere it may be:</a:t>
            </a:r>
          </a:p>
          <a:p>
            <a:pPr>
              <a:spcAft>
                <a:spcPts val="700"/>
              </a:spcAft>
              <a:defRPr sz="1800" b="0"/>
            </a:pPr>
            <a:r>
              <a:t>• Scattered</a:t>
            </a:r>
          </a:p>
          <a:p>
            <a:pPr>
              <a:spcAft>
                <a:spcPts val="700"/>
              </a:spcAft>
              <a:defRPr sz="1800" b="0"/>
            </a:pPr>
            <a:r>
              <a:t>• Absorbed</a:t>
            </a:r>
          </a:p>
          <a:p>
            <a:pPr>
              <a:spcAft>
                <a:spcPts val="700"/>
              </a:spcAft>
              <a:defRPr sz="1800" b="0"/>
            </a:pPr>
            <a:r>
              <a:t>• Transmitted</a:t>
            </a:r>
          </a:p>
          <a:p>
            <a:pPr>
              <a:spcAft>
                <a:spcPts val="700"/>
              </a:spcAft>
              <a:defRPr sz="1800" b="0"/>
            </a:pPr>
            <a:r>
              <a:t>Atmospheric gases and aerosols influence the amount and quality of energy reaching the sensor.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Atmospheric Scattering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Scattering changes the direction of radiation.</a:t>
            </a:r>
          </a:p>
          <a:p>
            <a:pPr>
              <a:spcAft>
                <a:spcPts val="700"/>
              </a:spcAft>
              <a:defRPr sz="1800" b="0"/>
            </a:pPr>
            <a:r>
              <a:t>Types commonly discussed include:</a:t>
            </a:r>
          </a:p>
          <a:p>
            <a:pPr>
              <a:spcAft>
                <a:spcPts val="700"/>
              </a:spcAft>
              <a:defRPr sz="1800" b="0"/>
            </a:pPr>
            <a:r>
              <a:t>• Rayleigh scattering</a:t>
            </a:r>
          </a:p>
          <a:p>
            <a:pPr>
              <a:spcAft>
                <a:spcPts val="700"/>
              </a:spcAft>
              <a:defRPr sz="1800" b="0"/>
            </a:pPr>
            <a:r>
              <a:t>• Mie scattering</a:t>
            </a:r>
          </a:p>
          <a:p>
            <a:pPr>
              <a:spcAft>
                <a:spcPts val="700"/>
              </a:spcAft>
              <a:defRPr sz="1800" b="0"/>
            </a:pPr>
            <a:r>
              <a:t>• Non-selective scattering</a:t>
            </a:r>
          </a:p>
          <a:p>
            <a:pPr>
              <a:spcAft>
                <a:spcPts val="700"/>
              </a:spcAft>
              <a:defRPr sz="1800" b="0"/>
            </a:pPr>
            <a:r>
              <a:t>Scattering can reduce image clarity and create atmospheric haze.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Atmospheric Absorption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Gases such as water vapour, carbon dioxide and ozone absorb radiation at particular wavelengths.</a:t>
            </a:r>
          </a:p>
          <a:p>
            <a:pPr>
              <a:spcAft>
                <a:spcPts val="700"/>
              </a:spcAft>
              <a:defRPr sz="1800" b="0"/>
            </a:pPr>
            <a:r>
              <a:t>Atmospheric windows are wavelength regions where transmission is relatively high and remote sensing observations are especially useful.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Interaction with Earth Surface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When EMR reaches a surface, it may be:</a:t>
            </a:r>
          </a:p>
          <a:p>
            <a:pPr>
              <a:spcAft>
                <a:spcPts val="700"/>
              </a:spcAft>
              <a:defRPr sz="1800" b="0"/>
            </a:pPr>
            <a:r>
              <a:t>• Reflected</a:t>
            </a:r>
          </a:p>
          <a:p>
            <a:pPr>
              <a:spcAft>
                <a:spcPts val="700"/>
              </a:spcAft>
              <a:defRPr sz="1800" b="0"/>
            </a:pPr>
            <a:r>
              <a:t>• Absorbed</a:t>
            </a:r>
          </a:p>
          <a:p>
            <a:pPr>
              <a:spcAft>
                <a:spcPts val="700"/>
              </a:spcAft>
              <a:defRPr sz="1800" b="0"/>
            </a:pPr>
            <a:r>
              <a:t>• Transmitted</a:t>
            </a:r>
          </a:p>
          <a:p>
            <a:pPr>
              <a:spcAft>
                <a:spcPts val="700"/>
              </a:spcAft>
              <a:defRPr sz="1800" b="0"/>
            </a:pPr>
            <a:r>
              <a:t>The proportions depend on material properties, wavelength, moisture, roughness and illumination conditions.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Spectral Reflectance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Spectral reflectance is the fraction of incoming energy reflected by a surface at different wavelengths.</a:t>
            </a:r>
          </a:p>
          <a:p>
            <a:pPr>
              <a:spcAft>
                <a:spcPts val="700"/>
              </a:spcAft>
              <a:defRPr sz="1800" b="0"/>
            </a:pPr>
            <a:r>
              <a:t>The resulting spectral signature helps distinguish vegetation, water, soil, rocks and built-up materials.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Vegetation Spectral Response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Healthy vegetation generally absorbs much visible red light because of chlorophyll and reflects strongly in the near infrared because of leaf structure.</a:t>
            </a:r>
          </a:p>
          <a:p>
            <a:pPr>
              <a:spcAft>
                <a:spcPts val="700"/>
              </a:spcAft>
              <a:defRPr sz="1800" b="0"/>
            </a:pPr>
            <a:r>
              <a:t>This contrast forms the basis of many vegetation indices.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Water Spectral Response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Water usually has low reflectance in much of the near-infrared and shortwave-infrared regions.</a:t>
            </a:r>
          </a:p>
          <a:p>
            <a:pPr>
              <a:spcAft>
                <a:spcPts val="700"/>
              </a:spcAft>
              <a:defRPr sz="1800" b="0"/>
            </a:pPr>
            <a:r>
              <a:t>Suspended sediment, depth and water quality can modify its spectral response.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Soil and Built-Up Surfaces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Soil reflectance varies with mineral composition, moisture, texture and organic matter.</a:t>
            </a:r>
          </a:p>
          <a:p>
            <a:pPr>
              <a:spcAft>
                <a:spcPts val="700"/>
              </a:spcAft>
              <a:defRPr sz="1800" b="0"/>
            </a:pPr>
            <a:r>
              <a:t>Built-up surfaces have diverse spectral responses depending on concrete, asphalt, metal, roofing and other materials.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Passive and Active Satellite Sensors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Passive sensors measure naturally reflected or emitted energy.</a:t>
            </a:r>
          </a:p>
          <a:p>
            <a:pPr>
              <a:spcAft>
                <a:spcPts val="700"/>
              </a:spcAft>
              <a:defRPr sz="1800" b="0"/>
            </a:pPr>
            <a:r>
              <a:t>Active sensors transmit energy and measure the returned signal.</a:t>
            </a:r>
          </a:p>
          <a:p>
            <a:pPr>
              <a:spcAft>
                <a:spcPts val="700"/>
              </a:spcAft>
              <a:defRPr sz="1800" b="0"/>
            </a:pPr>
            <a:r>
              <a:t>Examples: optical multispectral sensors are passive; SAR is active.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Sensor Characteristics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Important sensor characteristics include:</a:t>
            </a:r>
          </a:p>
          <a:p>
            <a:pPr>
              <a:spcAft>
                <a:spcPts val="700"/>
              </a:spcAft>
              <a:defRPr sz="1800" b="0"/>
            </a:pPr>
            <a:r>
              <a:t>• Spatial resolution</a:t>
            </a:r>
          </a:p>
          <a:p>
            <a:pPr>
              <a:spcAft>
                <a:spcPts val="700"/>
              </a:spcAft>
              <a:defRPr sz="1800" b="0"/>
            </a:pPr>
            <a:r>
              <a:t>• Spectral resolution</a:t>
            </a:r>
          </a:p>
          <a:p>
            <a:pPr>
              <a:spcAft>
                <a:spcPts val="700"/>
              </a:spcAft>
              <a:defRPr sz="1800" b="0"/>
            </a:pPr>
            <a:r>
              <a:t>• Radiometric resolution</a:t>
            </a:r>
          </a:p>
          <a:p>
            <a:pPr>
              <a:spcAft>
                <a:spcPts val="700"/>
              </a:spcAft>
              <a:defRPr sz="1800" b="0"/>
            </a:pPr>
            <a:r>
              <a:t>• Temporal resolution</a:t>
            </a:r>
          </a:p>
          <a:p>
            <a:pPr>
              <a:spcAft>
                <a:spcPts val="700"/>
              </a:spcAft>
              <a:defRPr sz="1800" b="0"/>
            </a:pPr>
            <a:r>
              <a:t>Sensor design determines what geographical information can be extracted.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Landsat Programme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Landsat is a long-running Earth observation satellite programme providing a major historical record of land-surface conditions.</a:t>
            </a:r>
          </a:p>
          <a:p>
            <a:pPr>
              <a:spcAft>
                <a:spcPts val="700"/>
              </a:spcAft>
              <a:defRPr sz="1800" b="0"/>
            </a:pPr>
            <a:r>
              <a:t>It has supported land-cover mapping, agriculture, forestry, geology, water studies and environmental monitoring.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Landsat Multispectral Observations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Landsat missions have provided multispectral observations across visible, near-infrared, shortwave-infrared and, in later missions, thermal regions.</a:t>
            </a:r>
          </a:p>
          <a:p>
            <a:pPr>
              <a:spcAft>
                <a:spcPts val="700"/>
              </a:spcAft>
              <a:defRPr sz="1800" b="0"/>
            </a:pPr>
            <a:r>
              <a:t>Different bands support different thematic analyses.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Landsat: Importance for Change Detection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The long Landsat archive allows comparison of images across decades.</a:t>
            </a:r>
          </a:p>
          <a:p>
            <a:pPr>
              <a:spcAft>
                <a:spcPts val="700"/>
              </a:spcAft>
              <a:defRPr sz="1800" b="0"/>
            </a:pPr>
            <a:r>
              <a:t>Applications include:</a:t>
            </a:r>
          </a:p>
          <a:p>
            <a:pPr>
              <a:spcAft>
                <a:spcPts val="700"/>
              </a:spcAft>
              <a:defRPr sz="1800" b="0"/>
            </a:pPr>
            <a:r>
              <a:t>• Urban expansion</a:t>
            </a:r>
          </a:p>
          <a:p>
            <a:pPr>
              <a:spcAft>
                <a:spcPts val="700"/>
              </a:spcAft>
              <a:defRPr sz="1800" b="0"/>
            </a:pPr>
            <a:r>
              <a:t>• Deforestation</a:t>
            </a:r>
          </a:p>
          <a:p>
            <a:pPr>
              <a:spcAft>
                <a:spcPts val="700"/>
              </a:spcAft>
              <a:defRPr sz="1800" b="0"/>
            </a:pPr>
            <a:r>
              <a:t>• Crop change</a:t>
            </a:r>
          </a:p>
          <a:p>
            <a:pPr>
              <a:spcAft>
                <a:spcPts val="700"/>
              </a:spcAft>
              <a:defRPr sz="1800" b="0"/>
            </a:pPr>
            <a:r>
              <a:t>• Water-body change</a:t>
            </a:r>
          </a:p>
          <a:p>
            <a:pPr>
              <a:spcAft>
                <a:spcPts val="700"/>
              </a:spcAft>
              <a:defRPr sz="1800" b="0"/>
            </a:pPr>
            <a:r>
              <a:t>• Land degradation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Indian Remote Sensing (IRS) Programme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India developed the Indian Remote Sensing satellite series to support systematic Earth observation for national development and resource management.</a:t>
            </a:r>
          </a:p>
          <a:p>
            <a:pPr>
              <a:spcAft>
                <a:spcPts val="700"/>
              </a:spcAft>
              <a:defRPr sz="1800" b="0"/>
            </a:pPr>
            <a:r>
              <a:t>IRS missions have contributed to mapping and monitoring across India.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IRS Applications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IRS data have supported:</a:t>
            </a:r>
          </a:p>
          <a:p>
            <a:pPr>
              <a:spcAft>
                <a:spcPts val="700"/>
              </a:spcAft>
              <a:defRPr sz="1800" b="0"/>
            </a:pPr>
            <a:r>
              <a:t>• Agriculture and crop assessment</a:t>
            </a:r>
          </a:p>
          <a:p>
            <a:pPr>
              <a:spcAft>
                <a:spcPts val="700"/>
              </a:spcAft>
              <a:defRPr sz="1800" b="0"/>
            </a:pPr>
            <a:r>
              <a:t>• Forestry</a:t>
            </a:r>
          </a:p>
          <a:p>
            <a:pPr>
              <a:spcAft>
                <a:spcPts val="700"/>
              </a:spcAft>
              <a:defRPr sz="1800" b="0"/>
            </a:pPr>
            <a:r>
              <a:t>• Water resources</a:t>
            </a:r>
          </a:p>
          <a:p>
            <a:pPr>
              <a:spcAft>
                <a:spcPts val="700"/>
              </a:spcAft>
              <a:defRPr sz="1800" b="0"/>
            </a:pPr>
            <a:r>
              <a:t>• Cartography</a:t>
            </a:r>
          </a:p>
          <a:p>
            <a:pPr>
              <a:spcAft>
                <a:spcPts val="700"/>
              </a:spcAft>
              <a:defRPr sz="1800" b="0"/>
            </a:pPr>
            <a:r>
              <a:t>• Urban and rural planning</a:t>
            </a:r>
          </a:p>
          <a:p>
            <a:pPr>
              <a:spcAft>
                <a:spcPts val="700"/>
              </a:spcAft>
              <a:defRPr sz="1800" b="0"/>
            </a:pPr>
            <a:r>
              <a:t>• Natural resource management</a:t>
            </a:r>
          </a:p>
          <a:p>
            <a:pPr>
              <a:spcAft>
                <a:spcPts val="700"/>
              </a:spcAft>
              <a:defRPr sz="1800" b="0"/>
            </a:pPr>
            <a:r>
              <a:t>• Disaster assessment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Sensors: Multispectral and Hyperspectral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Multispectral sensors record a limited number of relatively broad bands.</a:t>
            </a:r>
          </a:p>
          <a:p>
            <a:pPr>
              <a:spcAft>
                <a:spcPts val="700"/>
              </a:spcAft>
              <a:defRPr sz="1800" b="0"/>
            </a:pPr>
            <a:r>
              <a:t>Hyperspectral sensors record many narrow, contiguous bands, enabling detailed material discrimination.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Thermal and Microwave Sensors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Thermal sensors detect emitted infrared energy related to surface temperature.</a:t>
            </a:r>
          </a:p>
          <a:p>
            <a:pPr>
              <a:spcAft>
                <a:spcPts val="700"/>
              </a:spcAft>
              <a:defRPr sz="1800" b="0"/>
            </a:pPr>
            <a:r>
              <a:t>Microwave sensors can operate through many cloud conditions and can provide information on surface roughness, moisture and structure.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Satellite Image Data Processing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Typical workflow:</a:t>
            </a:r>
          </a:p>
          <a:p>
            <a:pPr>
              <a:spcAft>
                <a:spcPts val="700"/>
              </a:spcAft>
              <a:defRPr sz="1800" b="0"/>
            </a:pPr>
            <a:r>
              <a:t>• Data acquisition</a:t>
            </a:r>
          </a:p>
          <a:p>
            <a:pPr>
              <a:spcAft>
                <a:spcPts val="700"/>
              </a:spcAft>
              <a:defRPr sz="1800" b="0"/>
            </a:pPr>
            <a:r>
              <a:t>• Radiometric/geometric correction</a:t>
            </a:r>
          </a:p>
          <a:p>
            <a:pPr>
              <a:spcAft>
                <a:spcPts val="700"/>
              </a:spcAft>
              <a:defRPr sz="1800" b="0"/>
            </a:pPr>
            <a:r>
              <a:t>• Atmospheric correction when required</a:t>
            </a:r>
          </a:p>
          <a:p>
            <a:pPr>
              <a:spcAft>
                <a:spcPts val="700"/>
              </a:spcAft>
              <a:defRPr sz="1800" b="0"/>
            </a:pPr>
            <a:r>
              <a:t>• Enhancement</a:t>
            </a:r>
          </a:p>
          <a:p>
            <a:pPr>
              <a:spcAft>
                <a:spcPts val="700"/>
              </a:spcAft>
              <a:defRPr sz="1800" b="0"/>
            </a:pPr>
            <a:r>
              <a:t>• Classification or index calculation</a:t>
            </a:r>
          </a:p>
          <a:p>
            <a:pPr>
              <a:spcAft>
                <a:spcPts val="700"/>
              </a:spcAft>
              <a:defRPr sz="1800" b="0"/>
            </a:pPr>
            <a:r>
              <a:t>• Accuracy assessment</a:t>
            </a:r>
          </a:p>
          <a:p>
            <a:pPr>
              <a:spcAft>
                <a:spcPts val="700"/>
              </a:spcAft>
              <a:defRPr sz="1800" b="0"/>
            </a:pPr>
            <a:r>
              <a:t>• GIS integration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Satellite Remote Sensing and GIS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Remote sensing provides observations; GIS provides tools for storage, integration, spatial analysis and mapping.</a:t>
            </a:r>
          </a:p>
          <a:p>
            <a:pPr>
              <a:spcAft>
                <a:spcPts val="700"/>
              </a:spcAft>
              <a:defRPr sz="1800" b="0"/>
            </a:pPr>
            <a:r>
              <a:t>Together they support multi-layer geographical analysis and decision-making.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Conclusion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Satellite remote sensing depends on electromagnetic interactions, sensor characteristics and systematic observation from space.</a:t>
            </a:r>
          </a:p>
          <a:p>
            <a:pPr>
              <a:spcAft>
                <a:spcPts val="700"/>
              </a:spcAft>
              <a:defRPr sz="1800" b="0"/>
            </a:pPr>
            <a:r>
              <a:t>Landsat and IRS have been especially important for long-term Earth-resource and land-cover studies.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25</a:t>
            </a:r>
          </a:p>
        </p:txBody>
      </p:sp>
    </p:spTree>
  </p:cSld>
  <p:clrMapOvr>
    <a:masterClrMapping/>
  </p:clrMapOvr>
</p:sld>
</file>

<file path=ppt/theme/_rels/theme1.xml.rels>&#65279;<?xml version="1.0" encoding="utf-8"?><Relationships xmlns="http://schemas.openxmlformats.org/package/2006/relationships"><Relationship Type="http://schemas.openxmlformats.org/officeDocument/2006/relationships/image" Target="/ppt/media/image1.jpeg" Id="rId1" 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</TotalTime>
  <Words>871</Words>
  <Application>Microsoft Office PowerPoint</Application>
  <PresentationFormat>Widescreen</PresentationFormat>
  <Paragraphs>144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Century Gothic</vt:lpstr>
      <vt:lpstr>Wingdings 3</vt:lpstr>
      <vt:lpstr>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Ranjita Roy Sarkar</cp:lastModifiedBy>
  <cp:revision>2</cp:revision>
  <dcterms:created xsi:type="dcterms:W3CDTF">2013-01-27T09:14:16Z</dcterms:created>
  <dcterms:modified xsi:type="dcterms:W3CDTF">2026-09-04T13:56:20Z</dcterms:modified>
  <cp:category/>
</cp:coreProperties>
</file>