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s/slide7.xml" ContentType="application/vnd.openxmlformats-officedocument.presentationml.slide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12.xml" ContentType="application/vnd.openxmlformats-officedocument.presentationml.slide+xml"/>
  <Override PartName="/ppt/slides/slide17.xml" ContentType="application/vnd.openxmlformats-officedocument.presentationml.slide+xml"/>
  <Override PartName="/ppt/slides/slide25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6.xml" ContentType="application/vnd.openxmlformats-officedocument.presentationml.slide+xml"/>
  <Override PartName="/ppt/slides/slide11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19.xml" ContentType="application/vnd.openxmlformats-officedocument.presentationml.slide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s/slide23.xml" ContentType="application/vnd.openxmlformats-officedocument.presentationml.slide+xml"/>
  <Override PartName="/ppt/slides/slide4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viewProps.xml" ContentType="application/vnd.openxmlformats-officedocument.presentationml.viewProps+xml"/>
  <Override PartName="/ppt/slides/slide9.xml" ContentType="application/vnd.openxmlformats-officedocument.presentationml.slide+xml"/>
  <Override PartName="/ppt/slides/slide18.xml" ContentType="application/vnd.openxmlformats-officedocument.presentationml.slide+xml"/>
  <Override PartName="/ppt/slides/slide3.xml" ContentType="application/vnd.openxmlformats-officedocument.presentationml.slide+xml"/>
  <Override PartName="/ppt/slides/slide8.xml" ContentType="application/vnd.openxmlformats-officedocument.presentationml.slide+xml"/>
  <Override PartName="/ppt/slides/slide13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app.xml" ContentType="application/vnd.openxmlformats-officedocument.extended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Id3" /><Relationship Type="http://schemas.openxmlformats.org/package/2006/relationships/metadata/thumbnail" Target="/docProps/thumbnail.jpeg" Id="rId2" /><Relationship Type="http://schemas.openxmlformats.org/officeDocument/2006/relationships/officeDocument" Target="/ppt/presentation.xml" Id="rId1" /><Relationship Type="http://schemas.openxmlformats.org/officeDocument/2006/relationships/extended-properties" Target="/docProps/app.xml" Id="rId4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4" d="100"/>
          <a:sy n="74" d="100"/>
        </p:scale>
        <p:origin x="1013" y="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/ppt/slides/slide7.xml" Id="rId8" /><Relationship Type="http://schemas.openxmlformats.org/officeDocument/2006/relationships/slide" Target="/ppt/slides/slide12.xml" Id="rId13" /><Relationship Type="http://schemas.openxmlformats.org/officeDocument/2006/relationships/slide" Target="/ppt/slides/slide17.xml" Id="rId18" /><Relationship Type="http://schemas.openxmlformats.org/officeDocument/2006/relationships/slide" Target="/ppt/slides/slide25.xml" Id="rId26" /><Relationship Type="http://schemas.openxmlformats.org/officeDocument/2006/relationships/slide" Target="/ppt/slides/slide2.xml" Id="rId3" /><Relationship Type="http://schemas.openxmlformats.org/officeDocument/2006/relationships/slide" Target="/ppt/slides/slide20.xml" Id="rId21" /><Relationship Type="http://schemas.openxmlformats.org/officeDocument/2006/relationships/slide" Target="/ppt/slides/slide6.xml" Id="rId7" /><Relationship Type="http://schemas.openxmlformats.org/officeDocument/2006/relationships/slide" Target="/ppt/slides/slide11.xml" Id="rId12" /><Relationship Type="http://schemas.openxmlformats.org/officeDocument/2006/relationships/slide" Target="/ppt/slides/slide16.xml" Id="rId17" /><Relationship Type="http://schemas.openxmlformats.org/officeDocument/2006/relationships/slide" Target="/ppt/slides/slide24.xml" Id="rId25" /><Relationship Type="http://schemas.openxmlformats.org/officeDocument/2006/relationships/slide" Target="/ppt/slides/slide1.xml" Id="rId2" /><Relationship Type="http://schemas.openxmlformats.org/officeDocument/2006/relationships/slide" Target="/ppt/slides/slide15.xml" Id="rId16" /><Relationship Type="http://schemas.openxmlformats.org/officeDocument/2006/relationships/slide" Target="/ppt/slides/slide19.xml" Id="rId20" /><Relationship Type="http://schemas.openxmlformats.org/officeDocument/2006/relationships/theme" Target="/ppt/theme/theme1.xml" Id="rId29" /><Relationship Type="http://schemas.openxmlformats.org/officeDocument/2006/relationships/slideMaster" Target="/ppt/slideMasters/slideMaster1.xml" Id="rId1" /><Relationship Type="http://schemas.openxmlformats.org/officeDocument/2006/relationships/slide" Target="/ppt/slides/slide5.xml" Id="rId6" /><Relationship Type="http://schemas.openxmlformats.org/officeDocument/2006/relationships/slide" Target="/ppt/slides/slide10.xml" Id="rId11" /><Relationship Type="http://schemas.openxmlformats.org/officeDocument/2006/relationships/slide" Target="/ppt/slides/slide23.xml" Id="rId24" /><Relationship Type="http://schemas.openxmlformats.org/officeDocument/2006/relationships/slide" Target="/ppt/slides/slide4.xml" Id="rId5" /><Relationship Type="http://schemas.openxmlformats.org/officeDocument/2006/relationships/slide" Target="/ppt/slides/slide14.xml" Id="rId15" /><Relationship Type="http://schemas.openxmlformats.org/officeDocument/2006/relationships/slide" Target="/ppt/slides/slide22.xml" Id="rId23" /><Relationship Type="http://schemas.openxmlformats.org/officeDocument/2006/relationships/viewProps" Target="/ppt/viewProps.xml" Id="rId28" /><Relationship Type="http://schemas.openxmlformats.org/officeDocument/2006/relationships/slide" Target="/ppt/slides/slide9.xml" Id="rId10" /><Relationship Type="http://schemas.openxmlformats.org/officeDocument/2006/relationships/slide" Target="/ppt/slides/slide18.xml" Id="rId19" /><Relationship Type="http://schemas.openxmlformats.org/officeDocument/2006/relationships/slide" Target="/ppt/slides/slide3.xml" Id="rId4" /><Relationship Type="http://schemas.openxmlformats.org/officeDocument/2006/relationships/slide" Target="/ppt/slides/slide8.xml" Id="rId9" /><Relationship Type="http://schemas.openxmlformats.org/officeDocument/2006/relationships/slide" Target="/ppt/slides/slide13.xml" Id="rId14" /><Relationship Type="http://schemas.openxmlformats.org/officeDocument/2006/relationships/slide" Target="/ppt/slides/slide21.xml" Id="rId22" /><Relationship Type="http://schemas.openxmlformats.org/officeDocument/2006/relationships/presProps" Target="/ppt/presProps.xml" Id="rId27" /><Relationship Type="http://schemas.openxmlformats.org/officeDocument/2006/relationships/tableStyles" Target="/ppt/tableStyles.xml" Id="rId30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465438"/>
      </p:ext>
    </p:extLst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theme/theme1.xml" Id="rId18" /><Relationship Type="http://schemas.openxmlformats.org/officeDocument/2006/relationships/image" Target="/ppt/media/image4.png" Id="rId21" /><Relationship Type="http://schemas.openxmlformats.org/officeDocument/2006/relationships/slideLayout" Target="/ppt/slideLayouts/slideLayout7.xml" Id="rId7" /><Relationship Type="http://schemas.openxmlformats.org/officeDocument/2006/relationships/image" Target="/ppt/media/image3.png" Id="rId20" /><Relationship Type="http://schemas.openxmlformats.org/officeDocument/2006/relationships/image" Target="/ppt/media/image2.png" Id="rId19" /><Relationship Type="http://schemas.openxmlformats.org/officeDocument/2006/relationships/image" Target="/ppt/media/image5.png" Id="rId22" /></Relationships>
</file>

<file path=ppt/slideMasters/slideMaster1.xml><?xml version="1.0" encoding="utf-8"?>
<p:sldMaster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25033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7" r:id="rId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914400"/>
            <a:ext cx="1088136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700"/>
              </a:spcAft>
              <a:defRPr sz="2800" b="1"/>
            </a:pPr>
            <a:r>
              <a:t>Population Size and Spatial Pattern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28800" y="2606040"/>
            <a:ext cx="850392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700"/>
              </a:spcAft>
              <a:defRPr sz="2000" b="0"/>
            </a:pPr>
            <a:r>
              <a:t>Submitted by</a:t>
            </a:r>
          </a:p>
          <a:p>
            <a:pPr algn="ctr">
              <a:spcAft>
                <a:spcPts val="700"/>
              </a:spcAft>
              <a:defRPr sz="2000" b="0"/>
            </a:pPr>
            <a:r>
              <a:t>DR RANJITA ROY SARKAR</a:t>
            </a:r>
          </a:p>
          <a:p>
            <a:pPr algn="ctr">
              <a:spcAft>
                <a:spcPts val="700"/>
              </a:spcAft>
              <a:defRPr sz="2000" b="0"/>
            </a:pPr>
            <a:r>
              <a:t>ASSISTANT PROFESSOR</a:t>
            </a:r>
          </a:p>
          <a:p>
            <a:pPr algn="ctr">
              <a:spcAft>
                <a:spcPts val="700"/>
              </a:spcAft>
              <a:defRPr sz="2000" b="0"/>
            </a:pPr>
            <a:r>
              <a:t>DEPARTMENT OF GEOGRAPHY, KGTM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Population Distribution in India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High concentrations occur in the Ganga-Brahmaputra plains, coastal belts and major metropolitan regions.</a:t>
            </a:r>
          </a:p>
          <a:p>
            <a:pPr>
              <a:spcAft>
                <a:spcPts val="700"/>
              </a:spcAft>
              <a:defRPr sz="1800" b="0"/>
            </a:pPr>
            <a:r>
              <a:t>Low densities are common in Himalayan terrain, desert areas and some forested or difficult-access regions.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Determinants of Population Distribution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• Physical environment</a:t>
            </a:r>
          </a:p>
          <a:p>
            <a:pPr>
              <a:spcAft>
                <a:spcPts val="700"/>
              </a:spcAft>
              <a:defRPr sz="1800" b="0"/>
            </a:pPr>
            <a:r>
              <a:t>• Agricultural potential</a:t>
            </a:r>
          </a:p>
          <a:p>
            <a:pPr>
              <a:spcAft>
                <a:spcPts val="700"/>
              </a:spcAft>
              <a:defRPr sz="1800" b="0"/>
            </a:pPr>
            <a:r>
              <a:t>• Water availability</a:t>
            </a:r>
          </a:p>
          <a:p>
            <a:pPr>
              <a:spcAft>
                <a:spcPts val="700"/>
              </a:spcAft>
              <a:defRPr sz="1800" b="0"/>
            </a:pPr>
            <a:r>
              <a:t>• Industrialisation and employment</a:t>
            </a:r>
          </a:p>
          <a:p>
            <a:pPr>
              <a:spcAft>
                <a:spcPts val="700"/>
              </a:spcAft>
              <a:defRPr sz="1800" b="0"/>
            </a:pPr>
            <a:r>
              <a:t>• Transport accessibility</a:t>
            </a:r>
          </a:p>
          <a:p>
            <a:pPr>
              <a:spcAft>
                <a:spcPts val="700"/>
              </a:spcAft>
              <a:defRPr sz="1800" b="0"/>
            </a:pPr>
            <a:r>
              <a:t>• Urbanisation</a:t>
            </a:r>
          </a:p>
          <a:p>
            <a:pPr>
              <a:spcAft>
                <a:spcPts val="700"/>
              </a:spcAft>
              <a:defRPr sz="1800" b="0"/>
            </a:pPr>
            <a:r>
              <a:t>• Historical and political factors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Population Growth: Meaning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Population growth is the change in population size over time.</a:t>
            </a:r>
          </a:p>
          <a:p>
            <a:pPr>
              <a:spcAft>
                <a:spcPts val="700"/>
              </a:spcAft>
              <a:defRPr sz="1800" b="0"/>
            </a:pPr>
            <a:r>
              <a:t>Natural increase = births − deaths.</a:t>
            </a:r>
          </a:p>
          <a:p>
            <a:pPr>
              <a:spcAft>
                <a:spcPts val="700"/>
              </a:spcAft>
              <a:defRPr sz="1800" b="0"/>
            </a:pPr>
            <a:r>
              <a:t>Total change also includes migration.</a:t>
            </a:r>
          </a:p>
          <a:p>
            <a:pPr>
              <a:spcAft>
                <a:spcPts val="700"/>
              </a:spcAft>
              <a:defRPr sz="1800" b="0"/>
            </a:pPr>
            <a:r>
              <a:t>Growth may be measured as absolute increase or percentage growth rate.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Natural Increase and Migration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Population change can be represented conceptually as:</a:t>
            </a:r>
          </a:p>
          <a:p>
            <a:pPr>
              <a:spcAft>
                <a:spcPts val="700"/>
              </a:spcAft>
              <a:defRPr sz="1800" b="0"/>
            </a:pPr>
            <a:r>
              <a:t>Population change = births − deaths + in-migration − out-migration.</a:t>
            </a:r>
          </a:p>
          <a:p>
            <a:pPr>
              <a:spcAft>
                <a:spcPts val="700"/>
              </a:spcAft>
              <a:defRPr sz="1800" b="0"/>
            </a:pPr>
            <a:r>
              <a:t>Thus, a region can grow despite low fertility if it receives many migrants, or decline despite natural increase if out-migration is high.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Patterns of Population Growth in India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India has experienced a long-term transition from high mortality and fertility to lower mortality and declining fertility.</a:t>
            </a:r>
          </a:p>
          <a:p>
            <a:pPr>
              <a:spcAft>
                <a:spcPts val="700"/>
              </a:spcAft>
              <a:defRPr sz="1800" b="0"/>
            </a:pPr>
            <a:r>
              <a:t>Growth rates vary considerably by state and region because demographic transition is spatially uneven.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Population Growth: Spatial Determinants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Growth is influenced by:</a:t>
            </a:r>
          </a:p>
          <a:p>
            <a:pPr>
              <a:spcAft>
                <a:spcPts val="700"/>
              </a:spcAft>
              <a:defRPr sz="1800" b="0"/>
            </a:pPr>
            <a:r>
              <a:t>• Fertility levels</a:t>
            </a:r>
          </a:p>
          <a:p>
            <a:pPr>
              <a:spcAft>
                <a:spcPts val="700"/>
              </a:spcAft>
              <a:defRPr sz="1800" b="0"/>
            </a:pPr>
            <a:r>
              <a:t>• Mortality conditions</a:t>
            </a:r>
          </a:p>
          <a:p>
            <a:pPr>
              <a:spcAft>
                <a:spcPts val="700"/>
              </a:spcAft>
              <a:defRPr sz="1800" b="0"/>
            </a:pPr>
            <a:r>
              <a:t>• Age structure</a:t>
            </a:r>
          </a:p>
          <a:p>
            <a:pPr>
              <a:spcAft>
                <a:spcPts val="700"/>
              </a:spcAft>
              <a:defRPr sz="1800" b="0"/>
            </a:pPr>
            <a:r>
              <a:t>• Migration</a:t>
            </a:r>
          </a:p>
          <a:p>
            <a:pPr>
              <a:spcAft>
                <a:spcPts val="700"/>
              </a:spcAft>
              <a:defRPr sz="1800" b="0"/>
            </a:pPr>
            <a:r>
              <a:t>• Urbanisation</a:t>
            </a:r>
          </a:p>
          <a:p>
            <a:pPr>
              <a:spcAft>
                <a:spcPts val="700"/>
              </a:spcAft>
              <a:defRPr sz="1800" b="0"/>
            </a:pPr>
            <a:r>
              <a:t>• Education and socio-economic change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Malthusian Background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Thomas Robert Malthus argued that population tends to increase faster than food supply unless checked.</a:t>
            </a:r>
          </a:p>
          <a:p>
            <a:pPr>
              <a:spcAft>
                <a:spcPts val="700"/>
              </a:spcAft>
              <a:defRPr sz="1800" b="0"/>
            </a:pPr>
            <a:r>
              <a:t>His framework emphasised preventive and positive checks.</a:t>
            </a:r>
          </a:p>
          <a:p>
            <a:pPr>
              <a:spcAft>
                <a:spcPts val="700"/>
              </a:spcAft>
              <a:defRPr sz="1800" b="0"/>
            </a:pPr>
            <a:r>
              <a:t>Later demographic experience shows that technology, institutions and fertility change can alter these relationships.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Demographic Transition Theory: Concept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Demographic Transition Theory explains the shift from high birth and death rates to low birth and death rates as societies modernise.</a:t>
            </a:r>
          </a:p>
          <a:p>
            <a:pPr>
              <a:spcAft>
                <a:spcPts val="700"/>
              </a:spcAft>
              <a:defRPr sz="1800" b="0"/>
            </a:pPr>
            <a:r>
              <a:t>It links demographic change with economic, social and technological transformation.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Stage 1: High Stationary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• High birth rate</a:t>
            </a:r>
          </a:p>
          <a:p>
            <a:pPr>
              <a:spcAft>
                <a:spcPts val="700"/>
              </a:spcAft>
              <a:defRPr sz="1800" b="0"/>
            </a:pPr>
            <a:r>
              <a:t>• High death rate</a:t>
            </a:r>
          </a:p>
          <a:p>
            <a:pPr>
              <a:spcAft>
                <a:spcPts val="700"/>
              </a:spcAft>
              <a:defRPr sz="1800" b="0"/>
            </a:pPr>
            <a:r>
              <a:t>• Low natural increase</a:t>
            </a:r>
          </a:p>
          <a:p>
            <a:pPr>
              <a:spcAft>
                <a:spcPts val="700"/>
              </a:spcAft>
              <a:defRPr sz="1800" b="0"/>
            </a:pPr>
            <a:r>
              <a:t>• Limited life expectancy</a:t>
            </a:r>
          </a:p>
          <a:p>
            <a:pPr>
              <a:spcAft>
                <a:spcPts val="700"/>
              </a:spcAft>
              <a:defRPr sz="1800" b="0"/>
            </a:pPr>
            <a:r>
              <a:t>• Population vulnerable to epidemics, famine and other crises</a:t>
            </a:r>
          </a:p>
          <a:p>
            <a:pPr>
              <a:spcAft>
                <a:spcPts val="700"/>
              </a:spcAft>
              <a:defRPr sz="1800" b="0"/>
            </a:pPr>
            <a:r>
              <a:t>This stage characterises pre-industrial demographic conditions in the classic model.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Stage 2: Early Expanding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• Death rate falls rapidly</a:t>
            </a:r>
          </a:p>
          <a:p>
            <a:pPr>
              <a:spcAft>
                <a:spcPts val="700"/>
              </a:spcAft>
              <a:defRPr sz="1800" b="0"/>
            </a:pPr>
            <a:r>
              <a:t>• Birth rate remains high</a:t>
            </a:r>
          </a:p>
          <a:p>
            <a:pPr>
              <a:spcAft>
                <a:spcPts val="700"/>
              </a:spcAft>
              <a:defRPr sz="1800" b="0"/>
            </a:pPr>
            <a:r>
              <a:t>• Natural increase becomes high</a:t>
            </a:r>
          </a:p>
          <a:p>
            <a:pPr>
              <a:spcAft>
                <a:spcPts val="700"/>
              </a:spcAft>
              <a:defRPr sz="1800" b="0"/>
            </a:pPr>
            <a:r>
              <a:t>• Better sanitation, food supply and medicine contribute to mortality decline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Stage 3: Late Expanding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• Birth rate begins to decline</a:t>
            </a:r>
          </a:p>
          <a:p>
            <a:pPr>
              <a:spcAft>
                <a:spcPts val="700"/>
              </a:spcAft>
              <a:defRPr sz="1800" b="0"/>
            </a:pPr>
            <a:r>
              <a:t>• Death rate remains low</a:t>
            </a:r>
          </a:p>
          <a:p>
            <a:pPr>
              <a:spcAft>
                <a:spcPts val="700"/>
              </a:spcAft>
              <a:defRPr sz="1800" b="0"/>
            </a:pPr>
            <a:r>
              <a:t>• Population growth continues but slows</a:t>
            </a:r>
          </a:p>
          <a:p>
            <a:pPr>
              <a:spcAft>
                <a:spcPts val="700"/>
              </a:spcAft>
              <a:defRPr sz="1800" b="0"/>
            </a:pPr>
            <a:r>
              <a:t>• Urbanisation, education, changing family norms and contraception contribute to fertility decline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Stage 4: Low Stationary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• Low birth rate</a:t>
            </a:r>
          </a:p>
          <a:p>
            <a:pPr>
              <a:spcAft>
                <a:spcPts val="700"/>
              </a:spcAft>
              <a:defRPr sz="1800" b="0"/>
            </a:pPr>
            <a:r>
              <a:t>• Low death rate</a:t>
            </a:r>
          </a:p>
          <a:p>
            <a:pPr>
              <a:spcAft>
                <a:spcPts val="700"/>
              </a:spcAft>
              <a:defRPr sz="1800" b="0"/>
            </a:pPr>
            <a:r>
              <a:t>• Low or near-zero natural increase</a:t>
            </a:r>
          </a:p>
          <a:p>
            <a:pPr>
              <a:spcAft>
                <a:spcPts val="700"/>
              </a:spcAft>
              <a:defRPr sz="1800" b="0"/>
            </a:pPr>
            <a:r>
              <a:t>• High life expectancy</a:t>
            </a:r>
          </a:p>
          <a:p>
            <a:pPr>
              <a:spcAft>
                <a:spcPts val="700"/>
              </a:spcAft>
              <a:defRPr sz="1800" b="0"/>
            </a:pPr>
            <a:r>
              <a:t>• Population growth becomes slow and stable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Possible Stage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Some formulations propose a fifth stage characterised by:</a:t>
            </a:r>
          </a:p>
          <a:p>
            <a:pPr>
              <a:spcAft>
                <a:spcPts val="700"/>
              </a:spcAft>
              <a:defRPr sz="1800" b="0"/>
            </a:pPr>
            <a:r>
              <a:t>• Very low fertility</a:t>
            </a:r>
          </a:p>
          <a:p>
            <a:pPr>
              <a:spcAft>
                <a:spcPts val="700"/>
              </a:spcAft>
              <a:defRPr sz="1800" b="0"/>
            </a:pPr>
            <a:r>
              <a:t>• Ageing population</a:t>
            </a:r>
          </a:p>
          <a:p>
            <a:pPr>
              <a:spcAft>
                <a:spcPts val="700"/>
              </a:spcAft>
              <a:defRPr sz="1800" b="0"/>
            </a:pPr>
            <a:r>
              <a:t>• Natural decrease in some settings</a:t>
            </a:r>
          </a:p>
          <a:p>
            <a:pPr>
              <a:spcAft>
                <a:spcPts val="700"/>
              </a:spcAft>
              <a:defRPr sz="1800" b="0"/>
            </a:pPr>
            <a:r>
              <a:t>The stage is debated and is not part of every version of the theory.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DT Theory: Strengths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• Provides a useful broad framework</a:t>
            </a:r>
          </a:p>
          <a:p>
            <a:pPr>
              <a:spcAft>
                <a:spcPts val="700"/>
              </a:spcAft>
              <a:defRPr sz="1800" b="0"/>
            </a:pPr>
            <a:r>
              <a:t>• Highlights mortality and fertility transitions</a:t>
            </a:r>
          </a:p>
          <a:p>
            <a:pPr>
              <a:spcAft>
                <a:spcPts val="700"/>
              </a:spcAft>
              <a:defRPr sz="1800" b="0"/>
            </a:pPr>
            <a:r>
              <a:t>• Helps compare demographic regimes</a:t>
            </a:r>
          </a:p>
          <a:p>
            <a:pPr>
              <a:spcAft>
                <a:spcPts val="700"/>
              </a:spcAft>
              <a:defRPr sz="1800" b="0"/>
            </a:pPr>
            <a:r>
              <a:t>• Connects demographic change with social development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DT Theory: Limitations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• Transition does not occur identically everywhere</a:t>
            </a:r>
          </a:p>
          <a:p>
            <a:pPr>
              <a:spcAft>
                <a:spcPts val="700"/>
              </a:spcAft>
              <a:defRPr sz="1800" b="0"/>
            </a:pPr>
            <a:r>
              <a:t>• Economic development is not the only driver</a:t>
            </a:r>
          </a:p>
          <a:p>
            <a:pPr>
              <a:spcAft>
                <a:spcPts val="700"/>
              </a:spcAft>
              <a:defRPr sz="1800" b="0"/>
            </a:pPr>
            <a:r>
              <a:t>• Migration and government policy can alter trajectories</a:t>
            </a:r>
          </a:p>
          <a:p>
            <a:pPr>
              <a:spcAft>
                <a:spcPts val="700"/>
              </a:spcAft>
              <a:defRPr sz="1800" b="0"/>
            </a:pPr>
            <a:r>
              <a:t>• The timing and sequence of stages may differ among regions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Optimum Population Theory: Concept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Optimum population refers to a population size that allows the highest possible per-capita output or standard of living under given resources and technology.</a:t>
            </a:r>
          </a:p>
          <a:p>
            <a:pPr>
              <a:spcAft>
                <a:spcPts val="700"/>
              </a:spcAft>
              <a:defRPr sz="1800" b="0"/>
            </a:pPr>
            <a:r>
              <a:t>It is a normative concept rather than a fixed universal number.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Under-Population and Over-Population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Under-population: resources are not fully utilised because population is relatively small.</a:t>
            </a:r>
          </a:p>
          <a:p>
            <a:pPr>
              <a:spcAft>
                <a:spcPts val="700"/>
              </a:spcAft>
              <a:defRPr sz="1800" b="0"/>
            </a:pPr>
            <a:r>
              <a:t>Optimum population: balance between population and available resources/technology.</a:t>
            </a:r>
          </a:p>
          <a:p>
            <a:pPr>
              <a:spcAft>
                <a:spcPts val="700"/>
              </a:spcAft>
              <a:defRPr sz="1800" b="0"/>
            </a:pPr>
            <a:r>
              <a:t>Over-population: population exceeds the level associated with maximum per-capita output under specified conditions.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Critiques of Optimum Population Theory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• Difficult to define optimum output precisely</a:t>
            </a:r>
          </a:p>
          <a:p>
            <a:pPr>
              <a:spcAft>
                <a:spcPts val="700"/>
              </a:spcAft>
              <a:defRPr sz="1800" b="0"/>
            </a:pPr>
            <a:r>
              <a:t>• Technology changes resource capacity</a:t>
            </a:r>
          </a:p>
          <a:p>
            <a:pPr>
              <a:spcAft>
                <a:spcPts val="700"/>
              </a:spcAft>
              <a:defRPr sz="1800" b="0"/>
            </a:pPr>
            <a:r>
              <a:t>• Resources are unevenly distributed</a:t>
            </a:r>
          </a:p>
          <a:p>
            <a:pPr>
              <a:spcAft>
                <a:spcPts val="700"/>
              </a:spcAft>
              <a:defRPr sz="1800" b="0"/>
            </a:pPr>
            <a:r>
              <a:t>• Consumption patterns differ</a:t>
            </a:r>
          </a:p>
          <a:p>
            <a:pPr>
              <a:spcAft>
                <a:spcPts val="700"/>
              </a:spcAft>
              <a:defRPr sz="1800" b="0"/>
            </a:pPr>
            <a:r>
              <a:t>• Quality of life cannot be reduced to output per person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Everett Lee: Theory of Migration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Lee’s migration framework emphasises four groups of factors:</a:t>
            </a:r>
          </a:p>
          <a:p>
            <a:pPr>
              <a:spcAft>
                <a:spcPts val="700"/>
              </a:spcAft>
              <a:defRPr sz="1800" b="0"/>
            </a:pPr>
            <a:r>
              <a:t>• Factors associated with the area of origin</a:t>
            </a:r>
          </a:p>
          <a:p>
            <a:pPr>
              <a:spcAft>
                <a:spcPts val="700"/>
              </a:spcAft>
              <a:defRPr sz="1800" b="0"/>
            </a:pPr>
            <a:r>
              <a:t>• Factors associated with destination</a:t>
            </a:r>
          </a:p>
          <a:p>
            <a:pPr>
              <a:spcAft>
                <a:spcPts val="700"/>
              </a:spcAft>
              <a:defRPr sz="1800" b="0"/>
            </a:pPr>
            <a:r>
              <a:t>• Intervening obstacles</a:t>
            </a:r>
          </a:p>
          <a:p>
            <a:pPr>
              <a:spcAft>
                <a:spcPts val="700"/>
              </a:spcAft>
              <a:defRPr sz="1800" b="0"/>
            </a:pPr>
            <a:r>
              <a:t>• Personal factors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Push and Pull Factors in Lee’s Model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Origin push factors may include unemployment, insecurity or environmental stress.</a:t>
            </a:r>
          </a:p>
          <a:p>
            <a:pPr>
              <a:spcAft>
                <a:spcPts val="700"/>
              </a:spcAft>
              <a:defRPr sz="1800" b="0"/>
            </a:pPr>
            <a:r>
              <a:t>Destination pull factors may include jobs, education and services.</a:t>
            </a:r>
          </a:p>
          <a:p>
            <a:pPr>
              <a:spcAft>
                <a:spcPts val="700"/>
              </a:spcAft>
              <a:defRPr sz="1800" b="0"/>
            </a:pPr>
            <a:r>
              <a:t>Personal factors shape how individuals perceive and respond to these conditions.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Intervening Obstacles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Migration is not determined only by origin and destination.</a:t>
            </a:r>
          </a:p>
          <a:p>
            <a:pPr>
              <a:spcAft>
                <a:spcPts val="700"/>
              </a:spcAft>
              <a:defRPr sz="1800" b="0"/>
            </a:pPr>
            <a:r>
              <a:t>Obstacles can include:</a:t>
            </a:r>
          </a:p>
          <a:p>
            <a:pPr>
              <a:spcAft>
                <a:spcPts val="700"/>
              </a:spcAft>
              <a:defRPr sz="1800" b="0"/>
            </a:pPr>
            <a:r>
              <a:t>• Distance</a:t>
            </a:r>
          </a:p>
          <a:p>
            <a:pPr>
              <a:spcAft>
                <a:spcPts val="700"/>
              </a:spcAft>
              <a:defRPr sz="1800" b="0"/>
            </a:pPr>
            <a:r>
              <a:t>• Transport costs</a:t>
            </a:r>
          </a:p>
          <a:p>
            <a:pPr>
              <a:spcAft>
                <a:spcPts val="700"/>
              </a:spcAft>
              <a:defRPr sz="1800" b="0"/>
            </a:pPr>
            <a:r>
              <a:t>• Borders and regulations</a:t>
            </a:r>
          </a:p>
          <a:p>
            <a:pPr>
              <a:spcAft>
                <a:spcPts val="700"/>
              </a:spcAft>
              <a:defRPr sz="1800" b="0"/>
            </a:pPr>
            <a:r>
              <a:t>• Lack of information</a:t>
            </a:r>
          </a:p>
          <a:p>
            <a:pPr>
              <a:spcAft>
                <a:spcPts val="700"/>
              </a:spcAft>
              <a:defRPr sz="1800" b="0"/>
            </a:pPr>
            <a:r>
              <a:t>• Family responsibilities</a:t>
            </a:r>
          </a:p>
          <a:p>
            <a:pPr>
              <a:spcAft>
                <a:spcPts val="700"/>
              </a:spcAft>
              <a:defRPr sz="1800" b="0"/>
            </a:pPr>
            <a:r>
              <a:t>These influence the probability and direction of migration.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Population Theories: Comparison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Demographic Transition Theory focuses on long-term changes in birth and death rates.</a:t>
            </a:r>
          </a:p>
          <a:p>
            <a:pPr>
              <a:spcAft>
                <a:spcPts val="700"/>
              </a:spcAft>
              <a:defRPr sz="1800" b="0"/>
            </a:pPr>
            <a:r>
              <a:t>Optimum Population Theory focuses on population-resource relationships and per-capita welfare.</a:t>
            </a:r>
          </a:p>
          <a:p>
            <a:pPr>
              <a:spcAft>
                <a:spcPts val="700"/>
              </a:spcAft>
              <a:defRPr sz="1800" b="0"/>
            </a:pPr>
            <a:r>
              <a:t>Lee’s Theory focuses on migration decisions and spatial movement.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23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Contemporary Relevance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Population theories remain useful as analytical frameworks, but they must be applied with attention to technology, institutions, inequality, globalisation, migration and regional diversity.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24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Conclusion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Population size and growth result from interacting demographic and spatial processes.</a:t>
            </a:r>
          </a:p>
          <a:p>
            <a:pPr>
              <a:spcAft>
                <a:spcPts val="700"/>
              </a:spcAft>
              <a:defRPr sz="1800" b="0"/>
            </a:pPr>
            <a:r>
              <a:t>Theories provide structured explanations, while empirical data are essential for understanding India’s diverse regional demographic patterns.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25</a:t>
            </a:r>
          </a:p>
        </p:txBody>
      </p:sp>
    </p:spTree>
  </p:cSld>
  <p:clrMapOvr>
    <a:masterClrMapping/>
  </p:clrMapOvr>
</p:sld>
</file>

<file path=ppt/theme/_rels/theme1.xml.rels>&#65279;<?xml version="1.0" encoding="utf-8"?><Relationships xmlns="http://schemas.openxmlformats.org/package/2006/relationships"><Relationship Type="http://schemas.openxmlformats.org/officeDocument/2006/relationships/image" Target="/ppt/media/image1.jpeg" Id="rId1" 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</TotalTime>
  <Words>925</Words>
  <Application>Microsoft Office PowerPoint</Application>
  <PresentationFormat>Widescreen</PresentationFormat>
  <Paragraphs>147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Arial</vt:lpstr>
      <vt:lpstr>Century Gothic</vt:lpstr>
      <vt:lpstr>Wingdings 3</vt:lpstr>
      <vt:lpstr>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Ranjita Roy Sarkar</cp:lastModifiedBy>
  <cp:revision>2</cp:revision>
  <dcterms:created xsi:type="dcterms:W3CDTF">2013-01-27T09:14:16Z</dcterms:created>
  <dcterms:modified xsi:type="dcterms:W3CDTF">2026-09-04T14:06:08Z</dcterms:modified>
  <cp:category/>
</cp:coreProperties>
</file>