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8933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6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Disasters in India: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flood is the temporary overflow of water onto land that is normally dry.</a:t>
            </a:r>
          </a:p>
          <a:p>
            <a:pPr>
              <a:spcAft>
                <a:spcPts val="700"/>
              </a:spcAft>
              <a:defRPr sz="1800" b="0"/>
            </a:pPr>
            <a:r>
              <a:t>Flooding may be riverine, flash, urban, coastal or associated with drainage failure.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Floods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Intense or prolonged rainfall</a:t>
            </a:r>
          </a:p>
          <a:p>
            <a:pPr>
              <a:spcAft>
                <a:spcPts val="700"/>
              </a:spcAft>
              <a:defRPr sz="1800" b="0"/>
            </a:pPr>
            <a:r>
              <a:t>• River overflow and sedimentation</a:t>
            </a:r>
          </a:p>
          <a:p>
            <a:pPr>
              <a:spcAft>
                <a:spcPts val="700"/>
              </a:spcAft>
              <a:defRPr sz="1800" b="0"/>
            </a:pPr>
            <a:r>
              <a:t>• Cyclonic storms and storm surge</a:t>
            </a:r>
          </a:p>
          <a:p>
            <a:pPr>
              <a:spcAft>
                <a:spcPts val="700"/>
              </a:spcAft>
              <a:defRPr sz="1800" b="0"/>
            </a:pPr>
            <a:r>
              <a:t>• Rapid snow/glacier melt in some areas</a:t>
            </a:r>
          </a:p>
          <a:p>
            <a:pPr>
              <a:spcAft>
                <a:spcPts val="700"/>
              </a:spcAft>
              <a:defRPr sz="1800" b="0"/>
            </a:pPr>
            <a:r>
              <a:t>• Dam or embankment failure</a:t>
            </a:r>
          </a:p>
          <a:p>
            <a:pPr>
              <a:spcAft>
                <a:spcPts val="700"/>
              </a:spcAft>
              <a:defRPr sz="1800" b="0"/>
            </a:pPr>
            <a:r>
              <a:t>• Urban drainage congestion</a:t>
            </a:r>
          </a:p>
          <a:p>
            <a:pPr>
              <a:spcAft>
                <a:spcPts val="700"/>
              </a:spcAft>
              <a:defRPr sz="1800" b="0"/>
            </a:pPr>
            <a:r>
              <a:t>• Floodplain encroachment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Flood-Prone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Important flood-prone areas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Ganga-Brahmaputra river basins</a:t>
            </a:r>
          </a:p>
          <a:p>
            <a:pPr>
              <a:spcAft>
                <a:spcPts val="700"/>
              </a:spcAft>
              <a:defRPr sz="1800" b="0"/>
            </a:pPr>
            <a:r>
              <a:t>• Assam and North Bengal floodplains</a:t>
            </a:r>
          </a:p>
          <a:p>
            <a:pPr>
              <a:spcAft>
                <a:spcPts val="700"/>
              </a:spcAft>
              <a:defRPr sz="1800" b="0"/>
            </a:pPr>
            <a:r>
              <a:t>• Parts of Bihar and eastern Uttar Pradesh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and deltaic areas</a:t>
            </a:r>
          </a:p>
          <a:p>
            <a:pPr>
              <a:spcAft>
                <a:spcPts val="700"/>
              </a:spcAft>
              <a:defRPr sz="1800" b="0"/>
            </a:pPr>
            <a:r>
              <a:t>• Urban areas with drainage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Deaths and injuries</a:t>
            </a:r>
          </a:p>
          <a:p>
            <a:pPr>
              <a:spcAft>
                <a:spcPts val="700"/>
              </a:spcAft>
              <a:defRPr sz="1800" b="0"/>
            </a:pPr>
            <a:r>
              <a:t>• Crop and livestock losses</a:t>
            </a:r>
          </a:p>
          <a:p>
            <a:pPr>
              <a:spcAft>
                <a:spcPts val="700"/>
              </a:spcAft>
              <a:defRPr sz="1800" b="0"/>
            </a:pPr>
            <a:r>
              <a:t>• Damage to houses, roads and bridges</a:t>
            </a:r>
          </a:p>
          <a:p>
            <a:pPr>
              <a:spcAft>
                <a:spcPts val="700"/>
              </a:spcAft>
              <a:defRPr sz="1800" b="0"/>
            </a:pPr>
            <a:r>
              <a:t>• Water-borne disease risk</a:t>
            </a:r>
          </a:p>
          <a:p>
            <a:pPr>
              <a:spcAft>
                <a:spcPts val="700"/>
              </a:spcAft>
              <a:defRPr sz="1800" b="0"/>
            </a:pPr>
            <a:r>
              <a:t>• Disruption of schools and markets</a:t>
            </a:r>
          </a:p>
          <a:p>
            <a:pPr>
              <a:spcAft>
                <a:spcPts val="700"/>
              </a:spcAft>
              <a:defRPr sz="1800" b="0"/>
            </a:pPr>
            <a:r>
              <a:t>• Soil erosion and sediment deposition</a:t>
            </a:r>
          </a:p>
          <a:p>
            <a:pPr>
              <a:spcAft>
                <a:spcPts val="700"/>
              </a:spcAft>
              <a:defRPr sz="1800" b="0"/>
            </a:pPr>
            <a:r>
              <a:t>• Displacement of communities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Flood mapping can use:</a:t>
            </a:r>
          </a:p>
          <a:p>
            <a:pPr>
              <a:spcAft>
                <a:spcPts val="700"/>
              </a:spcAft>
              <a:defRPr sz="1800" b="0"/>
            </a:pPr>
            <a:r>
              <a:t>• Satellite imagery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elevation models</a:t>
            </a:r>
          </a:p>
          <a:p>
            <a:pPr>
              <a:spcAft>
                <a:spcPts val="700"/>
              </a:spcAft>
              <a:defRPr sz="1800" b="0"/>
            </a:pPr>
            <a:r>
              <a:t>• River and rainfall records</a:t>
            </a:r>
          </a:p>
          <a:p>
            <a:pPr>
              <a:spcAft>
                <a:spcPts val="700"/>
              </a:spcAft>
              <a:defRPr sz="1800" b="0"/>
            </a:pPr>
            <a:r>
              <a:t>• GIS overlay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flood inventories</a:t>
            </a:r>
          </a:p>
          <a:p>
            <a:pPr>
              <a:spcAft>
                <a:spcPts val="700"/>
              </a:spcAft>
              <a:defRPr sz="1800" b="0"/>
            </a:pPr>
            <a:r>
              <a:t>Maps can identify inundation extent, depth, exposed settlements and infrastructure.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Floodplain zoning</a:t>
            </a:r>
          </a:p>
          <a:p>
            <a:pPr>
              <a:spcAft>
                <a:spcPts val="700"/>
              </a:spcAft>
              <a:defRPr sz="1800" b="0"/>
            </a:pPr>
            <a:r>
              <a:t>• Wetland and river-channel protection</a:t>
            </a:r>
          </a:p>
          <a:p>
            <a:pPr>
              <a:spcAft>
                <a:spcPts val="700"/>
              </a:spcAft>
              <a:defRPr sz="1800" b="0"/>
            </a:pPr>
            <a:r>
              <a:t>• Drainage improvement</a:t>
            </a:r>
          </a:p>
          <a:p>
            <a:pPr>
              <a:spcAft>
                <a:spcPts val="700"/>
              </a:spcAft>
              <a:defRPr sz="1800" b="0"/>
            </a:pPr>
            <a:r>
              <a:t>• Embankment and structural measures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Early warning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Nature-based retention measures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Landslide: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landslide is the downslope movement of rock, soil or debris under gravity.</a:t>
            </a:r>
          </a:p>
          <a:p>
            <a:pPr>
              <a:spcAft>
                <a:spcPts val="700"/>
              </a:spcAft>
              <a:defRPr sz="1800" b="0"/>
            </a:pPr>
            <a:r>
              <a:t>It commonly occurs on steep or unstable slopes and may be triggered by rainfall, earthquakes or human activity.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Landslides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Natural factors:</a:t>
            </a:r>
          </a:p>
          <a:p>
            <a:pPr>
              <a:spcAft>
                <a:spcPts val="700"/>
              </a:spcAft>
              <a:defRPr sz="1800" b="0"/>
            </a:pPr>
            <a:r>
              <a:t>• Intense rainfall</a:t>
            </a:r>
          </a:p>
          <a:p>
            <a:pPr>
              <a:spcAft>
                <a:spcPts val="700"/>
              </a:spcAft>
              <a:defRPr sz="1800" b="0"/>
            </a:pPr>
            <a:r>
              <a:t>• Steep slopes</a:t>
            </a:r>
          </a:p>
          <a:p>
            <a:pPr>
              <a:spcAft>
                <a:spcPts val="700"/>
              </a:spcAft>
              <a:defRPr sz="1800" b="0"/>
            </a:pPr>
            <a:r>
              <a:t>• Weak or fractured rocks</a:t>
            </a:r>
          </a:p>
          <a:p>
            <a:pPr>
              <a:spcAft>
                <a:spcPts val="700"/>
              </a:spcAft>
              <a:defRPr sz="1800" b="0"/>
            </a:pPr>
            <a:r>
              <a:t>• Earthquakes</a:t>
            </a:r>
          </a:p>
          <a:p>
            <a:pPr>
              <a:spcAft>
                <a:spcPts val="700"/>
              </a:spcAft>
              <a:defRPr sz="1800" b="0"/>
            </a:pPr>
            <a:r>
              <a:t>• Weathering</a:t>
            </a:r>
          </a:p>
          <a:p>
            <a:pPr>
              <a:spcAft>
                <a:spcPts val="700"/>
              </a:spcAft>
              <a:defRPr sz="1800" b="0"/>
            </a:pPr>
            <a:r>
              <a:t>Human factors:</a:t>
            </a:r>
          </a:p>
          <a:p>
            <a:pPr>
              <a:spcAft>
                <a:spcPts val="700"/>
              </a:spcAft>
              <a:defRPr sz="1800" b="0"/>
            </a:pPr>
            <a:r>
              <a:t>• Road cutting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</a:t>
            </a:r>
          </a:p>
          <a:p>
            <a:pPr>
              <a:spcAft>
                <a:spcPts val="700"/>
              </a:spcAft>
              <a:defRPr sz="1800" b="0"/>
            </a:pPr>
            <a:r>
              <a:t>• Quarrying</a:t>
            </a:r>
          </a:p>
          <a:p>
            <a:pPr>
              <a:spcAft>
                <a:spcPts val="700"/>
              </a:spcAft>
              <a:defRPr sz="1800" b="0"/>
            </a:pPr>
            <a:r>
              <a:t>• Poor drainage and construction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Landslide-Prone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susceptibility occurs in:</a:t>
            </a:r>
          </a:p>
          <a:p>
            <a:pPr>
              <a:spcAft>
                <a:spcPts val="700"/>
              </a:spcAft>
              <a:defRPr sz="1800" b="0"/>
            </a:pPr>
            <a:r>
              <a:t>• Himalayas and Northeast India</a:t>
            </a:r>
          </a:p>
          <a:p>
            <a:pPr>
              <a:spcAft>
                <a:spcPts val="700"/>
              </a:spcAft>
              <a:defRPr sz="1800" b="0"/>
            </a:pPr>
            <a:r>
              <a:t>• Western Ghats</a:t>
            </a:r>
          </a:p>
          <a:p>
            <a:pPr>
              <a:spcAft>
                <a:spcPts val="700"/>
              </a:spcAft>
              <a:defRPr sz="1800" b="0"/>
            </a:pPr>
            <a:r>
              <a:t>• Nilgiri hills</a:t>
            </a:r>
          </a:p>
          <a:p>
            <a:pPr>
              <a:spcAft>
                <a:spcPts val="700"/>
              </a:spcAft>
              <a:defRPr sz="1800" b="0"/>
            </a:pPr>
            <a:r>
              <a:t>• Other steep, geologically fragile terrain</a:t>
            </a:r>
          </a:p>
          <a:p>
            <a:pPr>
              <a:spcAft>
                <a:spcPts val="700"/>
              </a:spcAft>
              <a:defRPr sz="1800" b="0"/>
            </a:pPr>
            <a:r>
              <a:t>Risk varies greatly with local geology, slope and land 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Landslide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Loss of life and property</a:t>
            </a:r>
          </a:p>
          <a:p>
            <a:pPr>
              <a:spcAft>
                <a:spcPts val="700"/>
              </a:spcAft>
              <a:defRPr sz="1800" b="0"/>
            </a:pPr>
            <a:r>
              <a:t>• Road and railway disruption</a:t>
            </a:r>
          </a:p>
          <a:p>
            <a:pPr>
              <a:spcAft>
                <a:spcPts val="700"/>
              </a:spcAft>
              <a:defRPr sz="1800" b="0"/>
            </a:pPr>
            <a:r>
              <a:t>• River blockage and secondary flooding</a:t>
            </a:r>
          </a:p>
          <a:p>
            <a:pPr>
              <a:spcAft>
                <a:spcPts val="700"/>
              </a:spcAft>
              <a:defRPr sz="1800" b="0"/>
            </a:pPr>
            <a:r>
              <a:t>• Damage to settlements and utilities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Agricultural land loss</a:t>
            </a:r>
          </a:p>
          <a:p>
            <a:pPr>
              <a:spcAft>
                <a:spcPts val="700"/>
              </a:spcAft>
              <a:defRPr sz="1800" b="0"/>
            </a:pPr>
            <a:r>
              <a:t>• Isolation of communities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Landslide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Useful methods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Slope and aspect analysis from DEMs</a:t>
            </a:r>
          </a:p>
          <a:p>
            <a:pPr>
              <a:spcAft>
                <a:spcPts val="700"/>
              </a:spcAft>
              <a:defRPr sz="1800" b="0"/>
            </a:pPr>
            <a:r>
              <a:t>• Geological and geomorphological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Rainfall thresholds</a:t>
            </a:r>
          </a:p>
          <a:p>
            <a:pPr>
              <a:spcAft>
                <a:spcPts val="700"/>
              </a:spcAft>
              <a:defRPr sz="1800" b="0"/>
            </a:pPr>
            <a:r>
              <a:t>• Remote sensing change detection</a:t>
            </a:r>
          </a:p>
          <a:p>
            <a:pPr>
              <a:spcAft>
                <a:spcPts val="700"/>
              </a:spcAft>
              <a:defRPr sz="1800" b="0"/>
            </a:pPr>
            <a:r>
              <a:t>• Landslide inventory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Susceptibility modelling in GIS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Landslide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Slope drainage</a:t>
            </a:r>
          </a:p>
          <a:p>
            <a:pPr>
              <a:spcAft>
                <a:spcPts val="700"/>
              </a:spcAft>
              <a:defRPr sz="1800" b="0"/>
            </a:pPr>
            <a:r>
              <a:t>• Retaining and stabilising structures where suitable</a:t>
            </a:r>
          </a:p>
          <a:p>
            <a:pPr>
              <a:spcAft>
                <a:spcPts val="700"/>
              </a:spcAft>
              <a:defRPr sz="1800" b="0"/>
            </a:pPr>
            <a:r>
              <a:t>• Vegetation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Regulation of unsafe slope cutting</a:t>
            </a:r>
          </a:p>
          <a:p>
            <a:pPr>
              <a:spcAft>
                <a:spcPts val="700"/>
              </a:spcAft>
              <a:defRPr sz="1800" b="0"/>
            </a:pPr>
            <a:r>
              <a:t>• Early warning based on rainfall and ground conditions</a:t>
            </a:r>
          </a:p>
          <a:p>
            <a:pPr>
              <a:spcAft>
                <a:spcPts val="700"/>
              </a:spcAft>
              <a:defRPr sz="1800" b="0"/>
            </a:pPr>
            <a:r>
              <a:t>• Land-use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Drought: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Drought is a prolonged period of abnormally low water availability relative to normal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It may be meteorological, agricultural, hydrological or socio-economic.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Drought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Rainfall deficiency or delayed monsoon</a:t>
            </a:r>
          </a:p>
          <a:p>
            <a:pPr>
              <a:spcAft>
                <a:spcPts val="700"/>
              </a:spcAft>
              <a:defRPr sz="1800" b="0"/>
            </a:pPr>
            <a:r>
              <a:t>• Long dry spells</a:t>
            </a:r>
          </a:p>
          <a:p>
            <a:pPr>
              <a:spcAft>
                <a:spcPts val="700"/>
              </a:spcAft>
              <a:defRPr sz="1800" b="0"/>
            </a:pPr>
            <a:r>
              <a:t>• High temperature and evapotranspiration</a:t>
            </a:r>
          </a:p>
          <a:p>
            <a:pPr>
              <a:spcAft>
                <a:spcPts val="700"/>
              </a:spcAft>
              <a:defRPr sz="1800" b="0"/>
            </a:pPr>
            <a:r>
              <a:t>• El Niño-related variability in some years</a:t>
            </a:r>
          </a:p>
          <a:p>
            <a:pPr>
              <a:spcAft>
                <a:spcPts val="700"/>
              </a:spcAft>
              <a:defRPr sz="1800" b="0"/>
            </a:pPr>
            <a:r>
              <a:t>• Groundwater over-extraction</a:t>
            </a:r>
          </a:p>
          <a:p>
            <a:pPr>
              <a:spcAft>
                <a:spcPts val="700"/>
              </a:spcAft>
              <a:defRPr sz="1800" b="0"/>
            </a:pPr>
            <a:r>
              <a:t>• Land degradation and poor water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Drought-Prone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Drought risk is especially important in:</a:t>
            </a:r>
          </a:p>
          <a:p>
            <a:pPr>
              <a:spcAft>
                <a:spcPts val="700"/>
              </a:spcAft>
              <a:defRPr sz="1800" b="0"/>
            </a:pPr>
            <a:r>
              <a:t>• Rajasthan</a:t>
            </a:r>
          </a:p>
          <a:p>
            <a:pPr>
              <a:spcAft>
                <a:spcPts val="700"/>
              </a:spcAft>
              <a:defRPr sz="1800" b="0"/>
            </a:pPr>
            <a:r>
              <a:t>• Parts of the Deccan Plateau</a:t>
            </a:r>
          </a:p>
          <a:p>
            <a:pPr>
              <a:spcAft>
                <a:spcPts val="700"/>
              </a:spcAft>
              <a:defRPr sz="1800" b="0"/>
            </a:pPr>
            <a:r>
              <a:t>• Maharashtra</a:t>
            </a:r>
          </a:p>
          <a:p>
            <a:pPr>
              <a:spcAft>
                <a:spcPts val="700"/>
              </a:spcAft>
              <a:defRPr sz="1800" b="0"/>
            </a:pPr>
            <a:r>
              <a:t>• Karnataka</a:t>
            </a:r>
          </a:p>
          <a:p>
            <a:pPr>
              <a:spcAft>
                <a:spcPts val="700"/>
              </a:spcAft>
              <a:defRPr sz="1800" b="0"/>
            </a:pPr>
            <a:r>
              <a:t>• Telangana and Andhra Pradesh</a:t>
            </a:r>
          </a:p>
          <a:p>
            <a:pPr>
              <a:spcAft>
                <a:spcPts val="700"/>
              </a:spcAft>
              <a:defRPr sz="1800" b="0"/>
            </a:pPr>
            <a:r>
              <a:t>• Rain-shadow and semi-arid regions</a:t>
            </a:r>
          </a:p>
          <a:p>
            <a:pPr>
              <a:spcAft>
                <a:spcPts val="700"/>
              </a:spcAft>
              <a:defRPr sz="1800" b="0"/>
            </a:pPr>
            <a:r>
              <a:t>Risk varies by season and local water resources.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Drought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Crop failure</a:t>
            </a:r>
          </a:p>
          <a:p>
            <a:pPr>
              <a:spcAft>
                <a:spcPts val="700"/>
              </a:spcAft>
              <a:defRPr sz="1800" b="0"/>
            </a:pPr>
            <a:r>
              <a:t>• Livestock stress</a:t>
            </a:r>
          </a:p>
          <a:p>
            <a:pPr>
              <a:spcAft>
                <a:spcPts val="700"/>
              </a:spcAft>
              <a:defRPr sz="1800" b="0"/>
            </a:pPr>
            <a:r>
              <a:t>• Water scarcity</a:t>
            </a:r>
          </a:p>
          <a:p>
            <a:pPr>
              <a:spcAft>
                <a:spcPts val="700"/>
              </a:spcAft>
              <a:defRPr sz="1800" b="0"/>
            </a:pPr>
            <a:r>
              <a:t>• Reduced hydropower and industrial supply</a:t>
            </a:r>
          </a:p>
          <a:p>
            <a:pPr>
              <a:spcAft>
                <a:spcPts val="700"/>
              </a:spcAft>
              <a:defRPr sz="1800" b="0"/>
            </a:pPr>
            <a:r>
              <a:t>• Food and income insecurity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and livelihood disruption</a:t>
            </a:r>
          </a:p>
          <a:p>
            <a:pPr>
              <a:spcAft>
                <a:spcPts val="700"/>
              </a:spcAft>
              <a:defRPr sz="1800" b="0"/>
            </a:pPr>
            <a:r>
              <a:t>• Ecosystem degradation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Drought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Drought monitoring may combine:</a:t>
            </a:r>
          </a:p>
          <a:p>
            <a:pPr>
              <a:spcAft>
                <a:spcPts val="700"/>
              </a:spcAft>
              <a:defRPr sz="1800" b="0"/>
            </a:pPr>
            <a:r>
              <a:t>• Rainfall anomalies</a:t>
            </a:r>
          </a:p>
          <a:p>
            <a:pPr>
              <a:spcAft>
                <a:spcPts val="700"/>
              </a:spcAft>
              <a:defRPr sz="1800" b="0"/>
            </a:pPr>
            <a:r>
              <a:t>• Soil moisture</a:t>
            </a:r>
          </a:p>
          <a:p>
            <a:pPr>
              <a:spcAft>
                <a:spcPts val="700"/>
              </a:spcAft>
              <a:defRPr sz="1800" b="0"/>
            </a:pPr>
            <a:r>
              <a:t>• Reservoir and groundwater data</a:t>
            </a:r>
          </a:p>
          <a:p>
            <a:pPr>
              <a:spcAft>
                <a:spcPts val="700"/>
              </a:spcAft>
              <a:defRPr sz="1800" b="0"/>
            </a:pPr>
            <a:r>
              <a:t>• Vegetation indices such as NDVI</a:t>
            </a:r>
          </a:p>
          <a:p>
            <a:pPr>
              <a:spcAft>
                <a:spcPts val="700"/>
              </a:spcAft>
              <a:defRPr sz="1800" b="0"/>
            </a:pPr>
            <a:r>
              <a:t>• Temperature and evapotranspiration</a:t>
            </a:r>
          </a:p>
          <a:p>
            <a:pPr>
              <a:spcAft>
                <a:spcPts val="700"/>
              </a:spcAft>
              <a:defRPr sz="1800" b="0"/>
            </a:pPr>
            <a:r>
              <a:t>• Drought indices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Drought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Rainwater harvesting</a:t>
            </a:r>
          </a:p>
          <a:p>
            <a:pPr>
              <a:spcAft>
                <a:spcPts val="700"/>
              </a:spcAft>
              <a:defRPr sz="1800" b="0"/>
            </a:pPr>
            <a:r>
              <a:t>• Watershed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Groundwater recharge</a:t>
            </a:r>
          </a:p>
          <a:p>
            <a:pPr>
              <a:spcAft>
                <a:spcPts val="700"/>
              </a:spcAft>
              <a:defRPr sz="1800" b="0"/>
            </a:pPr>
            <a:r>
              <a:t>• Drought-resistant crops</a:t>
            </a:r>
          </a:p>
          <a:p>
            <a:pPr>
              <a:spcAft>
                <a:spcPts val="700"/>
              </a:spcAft>
              <a:defRPr sz="1800" b="0"/>
            </a:pPr>
            <a:r>
              <a:t>• Efficient irrigation</a:t>
            </a:r>
          </a:p>
          <a:p>
            <a:pPr>
              <a:spcAft>
                <a:spcPts val="700"/>
              </a:spcAft>
              <a:defRPr sz="1800" b="0"/>
            </a:pPr>
            <a:r>
              <a:t>• Crop diversification</a:t>
            </a:r>
          </a:p>
          <a:p>
            <a:pPr>
              <a:spcAft>
                <a:spcPts val="700"/>
              </a:spcAft>
              <a:defRPr sz="1800" b="0"/>
            </a:pPr>
            <a:r>
              <a:t>• Early warning and contingency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Flood, Landslide and Drought: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Floods often have rapid impacts; drought generally develops more slowly.</a:t>
            </a:r>
          </a:p>
          <a:p>
            <a:pPr>
              <a:spcAft>
                <a:spcPts val="700"/>
              </a:spcAft>
              <a:defRPr sz="1800" b="0"/>
            </a:pPr>
            <a:r>
              <a:t>Landslides are strongly controlled by slope and geology.</a:t>
            </a:r>
          </a:p>
          <a:p>
            <a:pPr>
              <a:spcAft>
                <a:spcPts val="700"/>
              </a:spcAft>
              <a:defRPr sz="1800" b="0"/>
            </a:pPr>
            <a:r>
              <a:t>All three are influenced by land use, climate variability, exposure and preparedness.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Role of Climate Variability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Changing rainfall intensity, temperature and seasonal patterns can modify hazard characteristics.</a:t>
            </a:r>
          </a:p>
          <a:p>
            <a:pPr>
              <a:spcAft>
                <a:spcPts val="700"/>
              </a:spcAft>
              <a:defRPr sz="1800" b="0"/>
            </a:pPr>
            <a:r>
              <a:t>Risk assessment should therefore consider historical variability as well as plausible future changes.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Role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Satellite data support:</a:t>
            </a:r>
          </a:p>
          <a:p>
            <a:pPr>
              <a:spcAft>
                <a:spcPts val="700"/>
              </a:spcAft>
              <a:defRPr sz="1800" b="0"/>
            </a:pPr>
            <a:r>
              <a:t>• Flood extent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Landslide inventory and terrain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Vegetation stress and drought monitoring</a:t>
            </a:r>
          </a:p>
          <a:p>
            <a:pPr>
              <a:spcAft>
                <a:spcPts val="700"/>
              </a:spcAft>
              <a:defRPr sz="1800" b="0"/>
            </a:pPr>
            <a:r>
              <a:t>• Rapid post-disaster assessment</a:t>
            </a:r>
          </a:p>
          <a:p>
            <a:pPr>
              <a:spcAft>
                <a:spcPts val="700"/>
              </a:spcAft>
              <a:defRPr sz="1800" b="0"/>
            </a:pPr>
            <a:r>
              <a:t>They are especially useful for large or inaccessible areas.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GIS-Based Risk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GIS can integrate hazard, exposure and vulnerability layers.</a:t>
            </a:r>
          </a:p>
          <a:p>
            <a:pPr>
              <a:spcAft>
                <a:spcPts val="700"/>
              </a:spcAft>
              <a:defRPr sz="1800" b="0"/>
            </a:pPr>
            <a:r>
              <a:t>Example layers:</a:t>
            </a:r>
          </a:p>
          <a:p>
            <a:pPr>
              <a:spcAft>
                <a:spcPts val="700"/>
              </a:spcAft>
              <a:defRPr sz="1800" b="0"/>
            </a:pPr>
            <a:r>
              <a:t>• Elevation and slope</a:t>
            </a:r>
          </a:p>
          <a:p>
            <a:pPr>
              <a:spcAft>
                <a:spcPts val="700"/>
              </a:spcAft>
              <a:defRPr sz="1800" b="0"/>
            </a:pPr>
            <a:r>
              <a:t>• Rivers and rainfall</a:t>
            </a:r>
          </a:p>
          <a:p>
            <a:pPr>
              <a:spcAft>
                <a:spcPts val="700"/>
              </a:spcAft>
              <a:defRPr sz="1800" b="0"/>
            </a:pPr>
            <a:r>
              <a:t>• Roads and settlements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density</a:t>
            </a:r>
          </a:p>
          <a:p>
            <a:pPr>
              <a:spcAft>
                <a:spcPts val="700"/>
              </a:spcAft>
              <a:defRPr sz="1800" b="0"/>
            </a:pPr>
            <a:r>
              <a:t>• Land use</a:t>
            </a:r>
          </a:p>
          <a:p>
            <a:pPr>
              <a:spcAft>
                <a:spcPts val="700"/>
              </a:spcAft>
              <a:defRPr sz="1800" b="0"/>
            </a:pPr>
            <a:r>
              <a:t>This supports prioritisation of high-risk zones.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 Approach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good case study should document:</a:t>
            </a:r>
          </a:p>
          <a:p>
            <a:pPr>
              <a:spcAft>
                <a:spcPts val="700"/>
              </a:spcAft>
              <a:defRPr sz="1800" b="0"/>
            </a:pPr>
            <a:r>
              <a:t>1. Hazard characteristics</a:t>
            </a:r>
          </a:p>
          <a:p>
            <a:pPr>
              <a:spcAft>
                <a:spcPts val="700"/>
              </a:spcAft>
              <a:defRPr sz="1800" b="0"/>
            </a:pPr>
            <a:r>
              <a:t>2. Spatial distribution</a:t>
            </a:r>
          </a:p>
          <a:p>
            <a:pPr>
              <a:spcAft>
                <a:spcPts val="700"/>
              </a:spcAft>
              <a:defRPr sz="1800" b="0"/>
            </a:pPr>
            <a:r>
              <a:t>3. Exposed population/assets</a:t>
            </a:r>
          </a:p>
          <a:p>
            <a:pPr>
              <a:spcAft>
                <a:spcPts val="700"/>
              </a:spcAft>
              <a:defRPr sz="1800" b="0"/>
            </a:pPr>
            <a:r>
              <a:t>4. Impacts</a:t>
            </a:r>
          </a:p>
          <a:p>
            <a:pPr>
              <a:spcAft>
                <a:spcPts val="700"/>
              </a:spcAft>
              <a:defRPr sz="1800" b="0"/>
            </a:pPr>
            <a:r>
              <a:t>5. Mapping methods</a:t>
            </a:r>
          </a:p>
          <a:p>
            <a:pPr>
              <a:spcAft>
                <a:spcPts val="700"/>
              </a:spcAft>
              <a:defRPr sz="1800" b="0"/>
            </a:pPr>
            <a:r>
              <a:t>6. Response and mitigation</a:t>
            </a:r>
          </a:p>
          <a:p>
            <a:pPr>
              <a:spcAft>
                <a:spcPts val="700"/>
              </a:spcAft>
              <a:defRPr sz="1800" b="0"/>
            </a:pPr>
            <a:r>
              <a:t>Field observations and official datasets improve reliability.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Flood, landslide and drought have distinct physical mechanisms but share strong links with exposure, land use and vulnerability.</a:t>
            </a:r>
          </a:p>
          <a:p>
            <a:pPr>
              <a:spcAft>
                <a:spcPts val="700"/>
              </a:spcAft>
              <a:defRPr sz="1800" b="0"/>
            </a:pPr>
            <a:r>
              <a:t>Integrated hazard mapping and locally appropriate mitigation can substantially reduce losses.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</TotalTime>
  <Words>904</Words>
  <Application>Microsoft Office PowerPoint</Application>
  <PresentationFormat>Widescreen</PresentationFormat>
  <Paragraphs>193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Century Gothic</vt:lpstr>
      <vt:lpstr>Garamond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2026-09-04T13:59:55Z</dcterms:modified>
  <cp:category/>
</cp:coreProperties>
</file>