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39266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7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6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143000"/>
            <a:ext cx="1078992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1B3649"/>
                </a:solidFill>
              </a:defRPr>
            </a:pPr>
            <a:r>
              <a:t>Types of Folds and Faults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703320"/>
            <a:ext cx="1033272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t>Submitted by DR RANJITA ROY SARKAR</a:t>
            </a:r>
            <a:br/>
            <a:r>
              <a:t>ASSISTANT PROFESSOR, 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Introduction to Crustal Deformation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Tectonic forces deform rocks through compression, tension and shear.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Folding bends rock layers without breaking them.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Faulting involves displacement along a fracture.</a:t>
            </a:r>
          </a:p>
        </p:txBody>
      </p:sp>
      <p:sp>
        <p:nvSpPr>
          <p:cNvPr id="5" name="Oval 4"/>
          <p:cNvSpPr/>
          <p:nvPr/>
        </p:nvSpPr>
        <p:spPr>
          <a:xfrm>
            <a:off x="8138160" y="4297680"/>
            <a:ext cx="2560320" cy="1371600"/>
          </a:xfrm>
          <a:prstGeom prst="ellipse">
            <a:avLst/>
          </a:prstGeom>
          <a:solidFill>
            <a:srgbClr val="BCCDDC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4407408"/>
            <a:ext cx="2286000" cy="1152144"/>
          </a:xfrm>
          <a:prstGeom prst="ellipse">
            <a:avLst/>
          </a:prstGeom>
          <a:solidFill>
            <a:srgbClr val="DAB88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80" y="4517136"/>
            <a:ext cx="2011679" cy="932688"/>
          </a:xfrm>
          <a:prstGeom prst="ellipse">
            <a:avLst/>
          </a:prstGeom>
          <a:solidFill>
            <a:srgbClr val="AF5D46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Stress and Strain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Stress is force acting on a rock body.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Strain is the resulting deformation.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Rocks may respond by elastic deformation, folding or brittle failure depending on conditions.</a:t>
            </a:r>
          </a:p>
        </p:txBody>
      </p:sp>
      <p:sp>
        <p:nvSpPr>
          <p:cNvPr id="5" name="Arc 4"/>
          <p:cNvSpPr/>
          <p:nvPr/>
        </p:nvSpPr>
        <p:spPr>
          <a:xfrm>
            <a:off x="813816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54964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96112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37260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Folds: Basic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 fold is a wave-like bend in layered rocks.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limbs are the sides of a fold and the hinge is the zone of maximum curvature.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axial plane divides the fold approximately through its hinge region.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138160" y="4297680"/>
            <a:ext cx="1188720" cy="777240"/>
          </a:xfrm>
          <a:prstGeom prst="parallelogram">
            <a:avLst/>
          </a:prstGeom>
          <a:solidFill>
            <a:srgbClr val="CDBE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9372600" y="4617720"/>
            <a:ext cx="1188720" cy="777240"/>
          </a:xfrm>
          <a:prstGeom prst="parallelogram">
            <a:avLst/>
          </a:prstGeom>
          <a:solidFill>
            <a:srgbClr val="B4AA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Anticline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An anticline is generally an upward-arching fold.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Older rocks commonly occur near the core in a simple upright anticline.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Its geometry depends on the style and intensity of deformation.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138160" y="4617720"/>
            <a:ext cx="1463040" cy="1005840"/>
          </a:xfrm>
          <a:prstGeom prst="triangle">
            <a:avLst/>
          </a:prstGeom>
          <a:solidFill>
            <a:srgbClr val="8296A5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372600" y="4617720"/>
            <a:ext cx="1463040" cy="1005840"/>
          </a:xfrm>
          <a:prstGeom prst="triangle">
            <a:avLst/>
          </a:prstGeom>
          <a:solidFill>
            <a:srgbClr val="6E8796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Syncline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 syncline is generally a downward-closing fold.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Younger rocks commonly occur near the core in a simple upright syncline.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Synclines often occur together with anticlines in fold belts.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709160"/>
            <a:ext cx="1280160" cy="822960"/>
          </a:xfrm>
          <a:prstGeom prst="rtTriangle">
            <a:avLst/>
          </a:prstGeom>
          <a:solidFill>
            <a:srgbClr val="96AF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ight Triangle 5"/>
          <p:cNvSpPr/>
          <p:nvPr/>
        </p:nvSpPr>
        <p:spPr>
          <a:xfrm rot="10800000">
            <a:off x="9509760" y="4709160"/>
            <a:ext cx="1280160" cy="822960"/>
          </a:xfrm>
          <a:prstGeom prst="rtTriangle">
            <a:avLst/>
          </a:prstGeom>
          <a:solidFill>
            <a:srgbClr val="AA9B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Symmetrical and Asymmetrical Folds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 symmetrical fold has limbs with similar dips.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An asymmetrical fold has limbs dipping at different angles.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Increasing deformation can produce more complex fold geometries.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297680"/>
            <a:ext cx="2468880" cy="1371600"/>
          </a:xfrm>
          <a:prstGeom prst="rtTriangle">
            <a:avLst/>
          </a:prstGeom>
          <a:solidFill>
            <a:srgbClr val="A5B4A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 rot="19980000">
            <a:off x="8595360" y="4983480"/>
            <a:ext cx="1554480" cy="3200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Overturned and Recumbent Folds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In an overturned fold, both limbs dip in broadly the same direction.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 recumbent fold has a nearly horizontal axial plane.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These structures indicate intense compressional deformation.</a:t>
            </a:r>
          </a:p>
        </p:txBody>
      </p:sp>
      <p:sp>
        <p:nvSpPr>
          <p:cNvPr id="5" name="Oval 4"/>
          <p:cNvSpPr/>
          <p:nvPr/>
        </p:nvSpPr>
        <p:spPr>
          <a:xfrm>
            <a:off x="8595360" y="4526280"/>
            <a:ext cx="1828800" cy="1005840"/>
          </a:xfrm>
          <a:prstGeom prst="ellipse">
            <a:avLst/>
          </a:prstGeom>
          <a:solidFill>
            <a:srgbClr val="B9C8D2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Monocline and Dome/Basin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 monocline is a step-like bend in otherwise relatively horizontal strata.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 dome has beds dipping away from a central uplift.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 basin has beds dipping toward a central depression.</a:t>
            </a:r>
          </a:p>
        </p:txBody>
      </p:sp>
      <p:sp>
        <p:nvSpPr>
          <p:cNvPr id="5" name="Oval 4"/>
          <p:cNvSpPr/>
          <p:nvPr/>
        </p:nvSpPr>
        <p:spPr>
          <a:xfrm>
            <a:off x="8138160" y="4297680"/>
            <a:ext cx="2560320" cy="1371600"/>
          </a:xfrm>
          <a:prstGeom prst="ellipse">
            <a:avLst/>
          </a:prstGeom>
          <a:solidFill>
            <a:srgbClr val="BCCDDC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4407408"/>
            <a:ext cx="2286000" cy="1152144"/>
          </a:xfrm>
          <a:prstGeom prst="ellipse">
            <a:avLst/>
          </a:prstGeom>
          <a:solidFill>
            <a:srgbClr val="DAB88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80" y="4517136"/>
            <a:ext cx="2011679" cy="932688"/>
          </a:xfrm>
          <a:prstGeom prst="ellipse">
            <a:avLst/>
          </a:prstGeom>
          <a:solidFill>
            <a:srgbClr val="AF5D46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Faults: Basic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 fault is a fracture along which displacement has occurred.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hanging wall lies above the fault plane; the footwall lies below it.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Fault geometry and movement record tectonic stress.</a:t>
            </a:r>
          </a:p>
        </p:txBody>
      </p:sp>
      <p:sp>
        <p:nvSpPr>
          <p:cNvPr id="5" name="Arc 4"/>
          <p:cNvSpPr/>
          <p:nvPr/>
        </p:nvSpPr>
        <p:spPr>
          <a:xfrm>
            <a:off x="813816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54964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96112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37260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Normal Fault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hanging wall moves downward relative to the footwall.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Normal faults are commonly associated with extension.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They contribute to rift valleys and fault-block landscapes.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138160" y="4297680"/>
            <a:ext cx="1188720" cy="777240"/>
          </a:xfrm>
          <a:prstGeom prst="parallelogram">
            <a:avLst/>
          </a:prstGeom>
          <a:solidFill>
            <a:srgbClr val="CDBE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9372600" y="4617720"/>
            <a:ext cx="1188720" cy="777240"/>
          </a:xfrm>
          <a:prstGeom prst="parallelogram">
            <a:avLst/>
          </a:prstGeom>
          <a:solidFill>
            <a:srgbClr val="B4AA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Reverse Fault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hanging wall moves upward relative to the footwall.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Reverse faults are associated with compression.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Low-angle reverse faults are commonly called thrust faults.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138160" y="4617720"/>
            <a:ext cx="1463040" cy="1005840"/>
          </a:xfrm>
          <a:prstGeom prst="triangle">
            <a:avLst/>
          </a:prstGeom>
          <a:solidFill>
            <a:srgbClr val="8296A5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372600" y="4617720"/>
            <a:ext cx="1463040" cy="1005840"/>
          </a:xfrm>
          <a:prstGeom prst="triangle">
            <a:avLst/>
          </a:prstGeom>
          <a:solidFill>
            <a:srgbClr val="6E8796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Strike-Slip Fault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Movement is mainly horizontal along the fault strike.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Right-lateral and left-lateral senses describe relative displacement.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Transform plate boundaries commonly contain major strike-slip faults.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709160"/>
            <a:ext cx="1280160" cy="822960"/>
          </a:xfrm>
          <a:prstGeom prst="rtTriangle">
            <a:avLst/>
          </a:prstGeom>
          <a:solidFill>
            <a:srgbClr val="96AF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ight Triangle 5"/>
          <p:cNvSpPr/>
          <p:nvPr/>
        </p:nvSpPr>
        <p:spPr>
          <a:xfrm rot="10800000">
            <a:off x="9509760" y="4709160"/>
            <a:ext cx="1280160" cy="822960"/>
          </a:xfrm>
          <a:prstGeom prst="rtTriangle">
            <a:avLst/>
          </a:prstGeom>
          <a:solidFill>
            <a:srgbClr val="AA9B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Oblique-Slip Fault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Movement has both vertical and horizontal components.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Oblique slip can combine normal/reverse and strike-slip motion.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It reflects complex stress conditions.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297680"/>
            <a:ext cx="2468880" cy="1371600"/>
          </a:xfrm>
          <a:prstGeom prst="rtTriangle">
            <a:avLst/>
          </a:prstGeom>
          <a:solidFill>
            <a:srgbClr val="A5B4A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 rot="19980000">
            <a:off x="8595360" y="4983480"/>
            <a:ext cx="1554480" cy="3200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Fault Landforms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Fault scarps can mark vertical displacement.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Rift valleys and linear valleys may follow fault zones.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Offset streams and ridges can reveal strike-slip movement.</a:t>
            </a:r>
          </a:p>
        </p:txBody>
      </p:sp>
      <p:sp>
        <p:nvSpPr>
          <p:cNvPr id="5" name="Oval 4"/>
          <p:cNvSpPr/>
          <p:nvPr/>
        </p:nvSpPr>
        <p:spPr>
          <a:xfrm>
            <a:off x="8595360" y="4526280"/>
            <a:ext cx="1828800" cy="1005840"/>
          </a:xfrm>
          <a:prstGeom prst="ellipse">
            <a:avLst/>
          </a:prstGeom>
          <a:solidFill>
            <a:srgbClr val="B9C8D2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Folds and Mountain Building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Compression can fold and thicken continental crust.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Fold belts commonly contain faults as well as folds.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Himalaya and Alps illustrate large-scale compressional deformation.</a:t>
            </a:r>
          </a:p>
        </p:txBody>
      </p:sp>
      <p:sp>
        <p:nvSpPr>
          <p:cNvPr id="5" name="Oval 4"/>
          <p:cNvSpPr/>
          <p:nvPr/>
        </p:nvSpPr>
        <p:spPr>
          <a:xfrm>
            <a:off x="8138160" y="4297680"/>
            <a:ext cx="2560320" cy="1371600"/>
          </a:xfrm>
          <a:prstGeom prst="ellipse">
            <a:avLst/>
          </a:prstGeom>
          <a:solidFill>
            <a:srgbClr val="BCCDDC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4407408"/>
            <a:ext cx="2286000" cy="1152144"/>
          </a:xfrm>
          <a:prstGeom prst="ellipse">
            <a:avLst/>
          </a:prstGeom>
          <a:solidFill>
            <a:srgbClr val="DAB88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80" y="4517136"/>
            <a:ext cx="2011679" cy="932688"/>
          </a:xfrm>
          <a:prstGeom prst="ellipse">
            <a:avLst/>
          </a:prstGeom>
          <a:solidFill>
            <a:srgbClr val="AF5D46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Folds vs Faults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Folding mainly bends rocks; faulting displaces rocks across fractures.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Both can form under tectonic stress.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Real mountain belts often contain both structures.</a:t>
            </a:r>
          </a:p>
        </p:txBody>
      </p:sp>
      <p:sp>
        <p:nvSpPr>
          <p:cNvPr id="5" name="Arc 4"/>
          <p:cNvSpPr/>
          <p:nvPr/>
        </p:nvSpPr>
        <p:spPr>
          <a:xfrm>
            <a:off x="813816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54964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96112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37260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Field Identification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Look for changes in bedding attitude, repetition or omission of strata.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Faults may be indicated by breccia, slickensides or offset layers.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Geological maps use strike and dip symbols to represent structures.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138160" y="4297680"/>
            <a:ext cx="1188720" cy="777240"/>
          </a:xfrm>
          <a:prstGeom prst="parallelogram">
            <a:avLst/>
          </a:prstGeom>
          <a:solidFill>
            <a:srgbClr val="CDBE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9372600" y="4617720"/>
            <a:ext cx="1188720" cy="777240"/>
          </a:xfrm>
          <a:prstGeom prst="parallelogram">
            <a:avLst/>
          </a:prstGeom>
          <a:solidFill>
            <a:srgbClr val="B4AA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Engineering and Hazard Importance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Active faults can generate earthquakes.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Folded and faulted rocks influence groundwater and slope stability.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Structural geology is important for tunnels, dams, roads and resource exploration.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138160" y="4617720"/>
            <a:ext cx="1463040" cy="1005840"/>
          </a:xfrm>
          <a:prstGeom prst="triangle">
            <a:avLst/>
          </a:prstGeom>
          <a:solidFill>
            <a:srgbClr val="8296A5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372600" y="4617720"/>
            <a:ext cx="1463040" cy="1005840"/>
          </a:xfrm>
          <a:prstGeom prst="triangle">
            <a:avLst/>
          </a:prstGeom>
          <a:solidFill>
            <a:srgbClr val="6E8796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Key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Folds record ductile deformation; faults record brittle displacement.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Compression favors folds and reverse faults; extension favors normal faults.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Shear commonly produces strike-slip structures.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709160"/>
            <a:ext cx="1280160" cy="822960"/>
          </a:xfrm>
          <a:prstGeom prst="rtTriangle">
            <a:avLst/>
          </a:prstGeom>
          <a:solidFill>
            <a:srgbClr val="96AF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ight Triangle 5"/>
          <p:cNvSpPr/>
          <p:nvPr/>
        </p:nvSpPr>
        <p:spPr>
          <a:xfrm rot="10800000">
            <a:off x="9509760" y="4709160"/>
            <a:ext cx="1280160" cy="822960"/>
          </a:xfrm>
          <a:prstGeom prst="rtTriangle">
            <a:avLst/>
          </a:prstGeom>
          <a:solidFill>
            <a:srgbClr val="AA9B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Understanding folds and faults explains crustal deformation.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Their geometry provides clues to tectonic forces and geological history.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Together they are fundamental to structural and physical geography.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297680"/>
            <a:ext cx="2468880" cy="1371600"/>
          </a:xfrm>
          <a:prstGeom prst="rtTriangle">
            <a:avLst/>
          </a:prstGeom>
          <a:solidFill>
            <a:srgbClr val="A5B4A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 rot="19980000">
            <a:off x="8595360" y="4983480"/>
            <a:ext cx="1554480" cy="3200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</TotalTime>
  <Words>687</Words>
  <Application>Microsoft Office PowerPoint</Application>
  <PresentationFormat>Widescreen</PresentationFormat>
  <Paragraphs>102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2026-09-04T13:53:21Z</dcterms:modified>
  <cp:category/>
</cp:coreProperties>
</file>