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3163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image" Target="/ppt/media/image4.png" Id="rId21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png" Id="rId20" /><Relationship Type="http://schemas.openxmlformats.org/officeDocument/2006/relationships/image" Target="/ppt/media/image2.png" Id="rId19" /><Relationship Type="http://schemas.openxmlformats.org/officeDocument/2006/relationships/image" Target="/ppt/media/image5.png" Id="rId2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754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Meaning of Urban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Nature of Urban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Spatial and locational in approach</a:t>
            </a:r>
          </a:p>
          <a:p>
            <a:pPr>
              <a:spcAft>
                <a:spcPts val="700"/>
              </a:spcAft>
              <a:defRPr sz="1800" b="0"/>
            </a:pPr>
            <a:r>
              <a:t>• Interdisciplinary and closely linked with urban planning, economics and sociology</a:t>
            </a:r>
          </a:p>
          <a:p>
            <a:pPr>
              <a:spcAft>
                <a:spcPts val="700"/>
              </a:spcAft>
              <a:defRPr sz="1800" b="0"/>
            </a:pPr>
            <a:r>
              <a:t>• Dynamic because cities change through time</a:t>
            </a:r>
          </a:p>
          <a:p>
            <a:pPr>
              <a:spcAft>
                <a:spcPts val="700"/>
              </a:spcAft>
              <a:defRPr sz="1800" b="0"/>
            </a:pPr>
            <a:r>
              <a:t>• Applied to planning, housing, transport and environmental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Scope of Urban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themes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Urbanisation and urban growth</a:t>
            </a:r>
          </a:p>
          <a:p>
            <a:pPr>
              <a:spcAft>
                <a:spcPts val="700"/>
              </a:spcAft>
              <a:defRPr sz="1800" b="0"/>
            </a:pPr>
            <a:r>
              <a:t>• Urban morphology and land use</a:t>
            </a:r>
          </a:p>
          <a:p>
            <a:pPr>
              <a:spcAft>
                <a:spcPts val="700"/>
              </a:spcAft>
              <a:defRPr sz="1800" b="0"/>
            </a:pPr>
            <a:r>
              <a:t>• Functional structure of cities</a:t>
            </a:r>
          </a:p>
          <a:p>
            <a:pPr>
              <a:spcAft>
                <a:spcPts val="700"/>
              </a:spcAft>
              <a:defRPr sz="1800" b="0"/>
            </a:pPr>
            <a:r>
              <a:t>• Urban systems and hierarchy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 and population change</a:t>
            </a:r>
          </a:p>
          <a:p>
            <a:pPr>
              <a:spcAft>
                <a:spcPts val="700"/>
              </a:spcAft>
              <a:defRPr sz="1800" b="0"/>
            </a:pPr>
            <a:r>
              <a:t>• Urban problems and sustainability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Settlement: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An urban settlement is a concentrated settlement characterised by relatively dense population, built-up land and a predominance of non-primary activities.</a:t>
            </a:r>
          </a:p>
          <a:p>
            <a:pPr>
              <a:spcAft>
                <a:spcPts val="700"/>
              </a:spcAft>
              <a:defRPr sz="1800" b="0"/>
            </a:pPr>
            <a:r>
              <a:t>Definitions vary among countries according to administrative and statistical criteria.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and Rural: A Continuum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and rural areas are not always sharply separated.</a:t>
            </a:r>
          </a:p>
          <a:p>
            <a:pPr>
              <a:spcAft>
                <a:spcPts val="700"/>
              </a:spcAft>
              <a:defRPr sz="1800" b="0"/>
            </a:pPr>
            <a:r>
              <a:t>• Peri-urban zones combine urban and rural characteristics</a:t>
            </a:r>
          </a:p>
          <a:p>
            <a:pPr>
              <a:spcAft>
                <a:spcPts val="700"/>
              </a:spcAft>
              <a:defRPr sz="1800" b="0"/>
            </a:pPr>
            <a:r>
              <a:t>• Commuting connects settlements</a:t>
            </a:r>
          </a:p>
          <a:p>
            <a:pPr>
              <a:spcAft>
                <a:spcPts val="700"/>
              </a:spcAft>
              <a:defRPr sz="1800" b="0"/>
            </a:pPr>
            <a:r>
              <a:t>• Rural areas may become increasingly urbanised</a:t>
            </a:r>
          </a:p>
          <a:p>
            <a:pPr>
              <a:spcAft>
                <a:spcPts val="700"/>
              </a:spcAft>
              <a:defRPr sz="1800" b="0"/>
            </a:pPr>
            <a:r>
              <a:t>• Urban influence extends beyond administrative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Urbanisation: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Urbanisation refers to the increasing share of population living in urban areas and the expansion of urban ways of life and activities.</a:t>
            </a:r>
          </a:p>
          <a:p>
            <a:pPr>
              <a:spcAft>
                <a:spcPts val="700"/>
              </a:spcAft>
              <a:defRPr sz="1800" b="0"/>
            </a:pPr>
            <a:r>
              <a:t>It involves demographic, economic, social, spatial and cultural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Growth and Urbanisation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growth is an increase in the size of an urban population or built-up area.</a:t>
            </a:r>
          </a:p>
          <a:p>
            <a:pPr>
              <a:spcAft>
                <a:spcPts val="700"/>
              </a:spcAft>
              <a:defRPr sz="1800" b="0"/>
            </a:pPr>
            <a:r>
              <a:t>Urbanisation is broader and refers to the transformation toward an increasingly urban society and settlement system.</a:t>
            </a:r>
          </a:p>
          <a:p>
            <a:pPr>
              <a:spcAft>
                <a:spcPts val="700"/>
              </a:spcAft>
              <a:defRPr sz="1800" b="0"/>
            </a:pPr>
            <a:r>
              <a:t>The two processes often occur together but are not identical.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Historical Evolution of 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phases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Ancient river-valley and trading cities</a:t>
            </a:r>
          </a:p>
          <a:p>
            <a:pPr>
              <a:spcAft>
                <a:spcPts val="700"/>
              </a:spcAft>
              <a:defRPr sz="1800" b="0"/>
            </a:pPr>
            <a:r>
              <a:t>• Medieval administrative and market centres</a:t>
            </a:r>
          </a:p>
          <a:p>
            <a:pPr>
              <a:spcAft>
                <a:spcPts val="700"/>
              </a:spcAft>
              <a:defRPr sz="1800" b="0"/>
            </a:pPr>
            <a:r>
              <a:t>• Industrial cities and factory-based urban growth</a:t>
            </a:r>
          </a:p>
          <a:p>
            <a:pPr>
              <a:spcAft>
                <a:spcPts val="700"/>
              </a:spcAft>
              <a:defRPr sz="1800" b="0"/>
            </a:pPr>
            <a:r>
              <a:t>• Modern metropolitan and global cities</a:t>
            </a:r>
          </a:p>
          <a:p>
            <a:pPr>
              <a:spcAft>
                <a:spcPts val="700"/>
              </a:spcAft>
              <a:defRPr sz="1800" b="0"/>
            </a:pPr>
            <a:r>
              <a:t>• Contemporary polycentric and networked urban regions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Industrialisation and the Modern 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Industrialisation transformed cities through:</a:t>
            </a:r>
          </a:p>
          <a:p>
            <a:pPr>
              <a:spcAft>
                <a:spcPts val="700"/>
              </a:spcAft>
              <a:defRPr sz="1800" b="0"/>
            </a:pPr>
            <a:r>
              <a:t>• Factory 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Rural-to-urban migration</a:t>
            </a:r>
          </a:p>
          <a:p>
            <a:pPr>
              <a:spcAft>
                <a:spcPts val="700"/>
              </a:spcAft>
              <a:defRPr sz="1800" b="0"/>
            </a:pPr>
            <a:r>
              <a:t>• Expansion of transport networks</a:t>
            </a:r>
          </a:p>
          <a:p>
            <a:pPr>
              <a:spcAft>
                <a:spcPts val="700"/>
              </a:spcAft>
              <a:defRPr sz="1800" b="0"/>
            </a:pPr>
            <a:r>
              <a:t>• Mass housing development</a:t>
            </a:r>
          </a:p>
          <a:p>
            <a:pPr>
              <a:spcAft>
                <a:spcPts val="700"/>
              </a:spcAft>
              <a:defRPr sz="1800" b="0"/>
            </a:pPr>
            <a:r>
              <a:t>• Growth of commercial and administrative districts</a:t>
            </a:r>
          </a:p>
          <a:p>
            <a:pPr>
              <a:spcAft>
                <a:spcPts val="700"/>
              </a:spcAft>
              <a:defRPr sz="1800" b="0"/>
            </a:pPr>
            <a:r>
              <a:t>It also generated congestion, pollution and poor housing in many industrial cities.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Morphology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morphology examines the physical form of cities.</a:t>
            </a:r>
          </a:p>
          <a:p>
            <a:pPr>
              <a:spcAft>
                <a:spcPts val="700"/>
              </a:spcAft>
              <a:defRPr sz="1800" b="0"/>
            </a:pPr>
            <a:r>
              <a:t>Elements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Street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Blocks and plots</a:t>
            </a:r>
          </a:p>
          <a:p>
            <a:pPr>
              <a:spcAft>
                <a:spcPts val="700"/>
              </a:spcAft>
              <a:defRPr sz="1800" b="0"/>
            </a:pPr>
            <a:r>
              <a:t>• Buildings</a:t>
            </a:r>
          </a:p>
          <a:p>
            <a:pPr>
              <a:spcAft>
                <a:spcPts val="700"/>
              </a:spcAft>
              <a:defRPr sz="1800" b="0"/>
            </a:pPr>
            <a:r>
              <a:t>• Land-use zones</a:t>
            </a:r>
          </a:p>
          <a:p>
            <a:pPr>
              <a:spcAft>
                <a:spcPts val="700"/>
              </a:spcAft>
              <a:defRPr sz="1800" b="0"/>
            </a:pPr>
            <a:r>
              <a:t>• Public spaces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layers of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Land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urban land uses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Residential</a:t>
            </a:r>
          </a:p>
          <a:p>
            <a:pPr>
              <a:spcAft>
                <a:spcPts val="700"/>
              </a:spcAft>
              <a:defRPr sz="1800" b="0"/>
            </a:pPr>
            <a:r>
              <a:t>• Commercial</a:t>
            </a:r>
          </a:p>
          <a:p>
            <a:pPr>
              <a:spcAft>
                <a:spcPts val="700"/>
              </a:spcAft>
              <a:defRPr sz="1800" b="0"/>
            </a:pPr>
            <a:r>
              <a:t>• Industrial</a:t>
            </a:r>
          </a:p>
          <a:p>
            <a:pPr>
              <a:spcAft>
                <a:spcPts val="700"/>
              </a:spcAft>
              <a:defRPr sz="1800" b="0"/>
            </a:pPr>
            <a:r>
              <a:t>• Institutional</a:t>
            </a:r>
          </a:p>
          <a:p>
            <a:pPr>
              <a:spcAft>
                <a:spcPts val="700"/>
              </a:spcAft>
              <a:defRPr sz="1800" b="0"/>
            </a:pPr>
            <a:r>
              <a:t>• Recreational/open space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 and utilities</a:t>
            </a:r>
          </a:p>
          <a:p>
            <a:pPr>
              <a:spcAft>
                <a:spcPts val="700"/>
              </a:spcAft>
              <a:defRPr sz="1800" b="0"/>
            </a:pPr>
            <a:r>
              <a:t>Land-use patterns vary with accessibility, land values, planning and historical development.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Central Business District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CBD is the principal concentration of commercial, financial, administrative and specialised activities in many cities.</a:t>
            </a:r>
          </a:p>
          <a:p>
            <a:pPr>
              <a:spcAft>
                <a:spcPts val="700"/>
              </a:spcAft>
              <a:defRPr sz="1800" b="0"/>
            </a:pPr>
            <a:r>
              <a:t>Typical characteristics:</a:t>
            </a:r>
          </a:p>
          <a:p>
            <a:pPr>
              <a:spcAft>
                <a:spcPts val="700"/>
              </a:spcAft>
              <a:defRPr sz="1800" b="0"/>
            </a:pPr>
            <a:r>
              <a:t>• High accessibility</a:t>
            </a:r>
          </a:p>
          <a:p>
            <a:pPr>
              <a:spcAft>
                <a:spcPts val="700"/>
              </a:spcAft>
              <a:defRPr sz="1800" b="0"/>
            </a:pPr>
            <a:r>
              <a:t>• High land values</a:t>
            </a:r>
          </a:p>
          <a:p>
            <a:pPr>
              <a:spcAft>
                <a:spcPts val="700"/>
              </a:spcAft>
              <a:defRPr sz="1800" b="0"/>
            </a:pPr>
            <a:r>
              <a:t>• Intensive land use</a:t>
            </a:r>
          </a:p>
          <a:p>
            <a:pPr>
              <a:spcAft>
                <a:spcPts val="700"/>
              </a:spcAft>
              <a:defRPr sz="1800" b="0"/>
            </a:pPr>
            <a:r>
              <a:t>• Retail and office concentration</a:t>
            </a:r>
          </a:p>
          <a:p>
            <a:pPr>
              <a:spcAft>
                <a:spcPts val="700"/>
              </a:spcAft>
              <a:defRPr sz="1800" b="0"/>
            </a:pPr>
            <a:r>
              <a:t>• Strong pedestrian and transport flows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Spatial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Cities may show:</a:t>
            </a:r>
          </a:p>
          <a:p>
            <a:pPr>
              <a:spcAft>
                <a:spcPts val="700"/>
              </a:spcAft>
              <a:defRPr sz="1800" b="0"/>
            </a:pPr>
            <a:r>
              <a:t>• Concentric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Sectoral patterns</a:t>
            </a:r>
          </a:p>
          <a:p>
            <a:pPr>
              <a:spcAft>
                <a:spcPts val="700"/>
              </a:spcAft>
              <a:defRPr sz="1800" b="0"/>
            </a:pPr>
            <a:r>
              <a:t>• Multiple nuclei</a:t>
            </a:r>
          </a:p>
          <a:p>
            <a:pPr>
              <a:spcAft>
                <a:spcPts val="700"/>
              </a:spcAft>
              <a:defRPr sz="1800" b="0"/>
            </a:pPr>
            <a:r>
              <a:t>• Polycentric development</a:t>
            </a:r>
          </a:p>
          <a:p>
            <a:pPr>
              <a:spcAft>
                <a:spcPts val="700"/>
              </a:spcAft>
              <a:defRPr sz="1800" b="0"/>
            </a:pPr>
            <a:r>
              <a:t>These models are analytical frameworks rather than exact descriptions of every city.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hierarchy refers to the ordering of settlements by size, functions and sphere of influence.</a:t>
            </a:r>
          </a:p>
          <a:p>
            <a:pPr>
              <a:spcAft>
                <a:spcPts val="700"/>
              </a:spcAft>
              <a:defRPr sz="1800" b="0"/>
            </a:pPr>
            <a:r>
              <a:t>A system may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Small towns</a:t>
            </a:r>
          </a:p>
          <a:p>
            <a:pPr>
              <a:spcAft>
                <a:spcPts val="700"/>
              </a:spcAft>
              <a:defRPr sz="1800" b="0"/>
            </a:pPr>
            <a:r>
              <a:t>• Intermediate cities</a:t>
            </a:r>
          </a:p>
          <a:p>
            <a:pPr>
              <a:spcAft>
                <a:spcPts val="700"/>
              </a:spcAft>
              <a:defRPr sz="1800" b="0"/>
            </a:pPr>
            <a:r>
              <a:t>• Large cities</a:t>
            </a:r>
          </a:p>
          <a:p>
            <a:pPr>
              <a:spcAft>
                <a:spcPts val="700"/>
              </a:spcAft>
              <a:defRPr sz="1800" b="0"/>
            </a:pPr>
            <a:r>
              <a:t>• Metropolises</a:t>
            </a:r>
          </a:p>
          <a:p>
            <a:pPr>
              <a:spcAft>
                <a:spcPts val="700"/>
              </a:spcAft>
              <a:defRPr sz="1800" b="0"/>
            </a:pPr>
            <a:r>
              <a:t>• Megacities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Central Place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Central place ideas explain how settlements provide goods and services to surrounding areas.</a:t>
            </a:r>
          </a:p>
          <a:p>
            <a:pPr>
              <a:spcAft>
                <a:spcPts val="700"/>
              </a:spcAft>
              <a:defRPr sz="1800" b="0"/>
            </a:pPr>
            <a:r>
              <a:t>Concepts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Threshold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Range of a good or service</a:t>
            </a:r>
          </a:p>
          <a:p>
            <a:pPr>
              <a:spcAft>
                <a:spcPts val="700"/>
              </a:spcAft>
              <a:defRPr sz="1800" b="0"/>
            </a:pPr>
            <a:r>
              <a:t>• Market areas</a:t>
            </a:r>
          </a:p>
          <a:p>
            <a:pPr>
              <a:spcAft>
                <a:spcPts val="700"/>
              </a:spcAft>
              <a:defRPr sz="1800" b="0"/>
            </a:pPr>
            <a:r>
              <a:t>The approach helps analyse service-centre hierarchy.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Cities perform functions such as:</a:t>
            </a:r>
          </a:p>
          <a:p>
            <a:pPr>
              <a:spcAft>
                <a:spcPts val="700"/>
              </a:spcAft>
              <a:defRPr sz="1800" b="0"/>
            </a:pPr>
            <a:r>
              <a:t>• Administrative</a:t>
            </a:r>
          </a:p>
          <a:p>
            <a:pPr>
              <a:spcAft>
                <a:spcPts val="700"/>
              </a:spcAft>
              <a:defRPr sz="1800" b="0"/>
            </a:pPr>
            <a:r>
              <a:t>• Commercial</a:t>
            </a:r>
          </a:p>
          <a:p>
            <a:pPr>
              <a:spcAft>
                <a:spcPts val="700"/>
              </a:spcAft>
              <a:defRPr sz="1800" b="0"/>
            </a:pPr>
            <a:r>
              <a:t>• Industrial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Educational</a:t>
            </a:r>
          </a:p>
          <a:p>
            <a:pPr>
              <a:spcAft>
                <a:spcPts val="700"/>
              </a:spcAft>
              <a:defRPr sz="1800" b="0"/>
            </a:pPr>
            <a:r>
              <a:t>• Cultural and religious</a:t>
            </a:r>
          </a:p>
          <a:p>
            <a:pPr>
              <a:spcAft>
                <a:spcPts val="700"/>
              </a:spcAft>
              <a:defRPr sz="1800" b="0"/>
            </a:pPr>
            <a:r>
              <a:t>• Tourism and recreation</a:t>
            </a:r>
          </a:p>
          <a:p>
            <a:pPr>
              <a:spcAft>
                <a:spcPts val="700"/>
              </a:spcAft>
              <a:defRPr sz="1800" b="0"/>
            </a:pPr>
            <a:r>
              <a:t>Most large cities are multifunctional.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Influence and Hinterland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city's hinterland is the surrounding area connected to it through flows of people, goods, services and information.</a:t>
            </a:r>
          </a:p>
          <a:p>
            <a:pPr>
              <a:spcAft>
                <a:spcPts val="700"/>
              </a:spcAft>
              <a:defRPr sz="1800" b="0"/>
            </a:pPr>
            <a:r>
              <a:t>Urban influence can extend far beyond municipal boundaries.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An urban system is a network of interconnected urban settlements.</a:t>
            </a:r>
          </a:p>
          <a:p>
            <a:pPr>
              <a:spcAft>
                <a:spcPts val="700"/>
              </a:spcAft>
              <a:defRPr sz="1800" b="0"/>
            </a:pPr>
            <a:r>
              <a:t>Connections occur through:</a:t>
            </a:r>
          </a:p>
          <a:p>
            <a:pPr>
              <a:spcAft>
                <a:spcPts val="700"/>
              </a:spcAft>
              <a:defRPr sz="1800" b="0"/>
            </a:pPr>
            <a:r>
              <a:t>•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Trade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</a:t>
            </a:r>
          </a:p>
          <a:p>
            <a:pPr>
              <a:spcAft>
                <a:spcPts val="700"/>
              </a:spcAft>
              <a:defRPr sz="1800" b="0"/>
            </a:pPr>
            <a:r>
              <a:t>• Finance</a:t>
            </a:r>
          </a:p>
          <a:p>
            <a:pPr>
              <a:spcAft>
                <a:spcPts val="700"/>
              </a:spcAft>
              <a:defRPr sz="1800" b="0"/>
            </a:pPr>
            <a:r>
              <a:t>•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Administrative relationships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Urbanisation and Economic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Urbanisation is associated with structural transformation from agriculture toward industry and services.</a:t>
            </a:r>
          </a:p>
          <a:p>
            <a:pPr>
              <a:spcAft>
                <a:spcPts val="700"/>
              </a:spcAft>
              <a:defRPr sz="1800" b="0"/>
            </a:pPr>
            <a:r>
              <a:t>Cities concentrate jobs, institutions, markets and innovation, but benefits and costs are unevenly distributed.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Urbanisation and Social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Urbanisation can alter:</a:t>
            </a:r>
          </a:p>
          <a:p>
            <a:pPr>
              <a:spcAft>
                <a:spcPts val="700"/>
              </a:spcAft>
              <a:defRPr sz="1800" b="0"/>
            </a:pPr>
            <a:r>
              <a:t>• Family structures</a:t>
            </a:r>
          </a:p>
          <a:p>
            <a:pPr>
              <a:spcAft>
                <a:spcPts val="700"/>
              </a:spcAft>
              <a:defRPr sz="1800" b="0"/>
            </a:pPr>
            <a:r>
              <a:t>• Lifestyles</a:t>
            </a:r>
          </a:p>
          <a:p>
            <a:pPr>
              <a:spcAft>
                <a:spcPts val="700"/>
              </a:spcAft>
              <a:defRPr sz="1800" b="0"/>
            </a:pPr>
            <a:r>
              <a:t>• Education and 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Social mobility</a:t>
            </a:r>
          </a:p>
          <a:p>
            <a:pPr>
              <a:spcAft>
                <a:spcPts val="700"/>
              </a:spcAft>
              <a:defRPr sz="1800" b="0"/>
            </a:pPr>
            <a:r>
              <a:t>• Cultural interaction</a:t>
            </a:r>
          </a:p>
          <a:p>
            <a:pPr>
              <a:spcAft>
                <a:spcPts val="700"/>
              </a:spcAft>
              <a:defRPr sz="1800" b="0"/>
            </a:pPr>
            <a:r>
              <a:t>At the same time, inequality and exclusion may persist or increase.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Environment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environments combine natural and built components.</a:t>
            </a:r>
          </a:p>
          <a:p>
            <a:pPr>
              <a:spcAft>
                <a:spcPts val="700"/>
              </a:spcAft>
              <a:defRPr sz="1800" b="0"/>
            </a:pPr>
            <a:r>
              <a:t>Key concerns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Air and water pollution</a:t>
            </a:r>
          </a:p>
          <a:p>
            <a:pPr>
              <a:spcAft>
                <a:spcPts val="700"/>
              </a:spcAft>
              <a:defRPr sz="1800" b="0"/>
            </a:pPr>
            <a:r>
              <a:t>• Waste generation</a:t>
            </a:r>
          </a:p>
          <a:p>
            <a:pPr>
              <a:spcAft>
                <a:spcPts val="700"/>
              </a:spcAft>
              <a:defRPr sz="1800" b="0"/>
            </a:pPr>
            <a:r>
              <a:t>• Loss of vegetation</a:t>
            </a:r>
          </a:p>
          <a:p>
            <a:pPr>
              <a:spcAft>
                <a:spcPts val="700"/>
              </a:spcAft>
              <a:defRPr sz="1800" b="0"/>
            </a:pPr>
            <a:r>
              <a:t>• Flooding</a:t>
            </a:r>
          </a:p>
          <a:p>
            <a:pPr>
              <a:spcAft>
                <a:spcPts val="700"/>
              </a:spcAft>
              <a:defRPr sz="1800" b="0"/>
            </a:pPr>
            <a:r>
              <a:t>• Heat stress</a:t>
            </a:r>
          </a:p>
          <a:p>
            <a:pPr>
              <a:spcAft>
                <a:spcPts val="700"/>
              </a:spcAft>
              <a:defRPr sz="1800" b="0"/>
            </a:pPr>
            <a:r>
              <a:t>• Pressure on water and energy resources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Governance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governance involves municipal institutions, state agencies, planners, communities and private actors.</a:t>
            </a:r>
          </a:p>
          <a:p>
            <a:pPr>
              <a:spcAft>
                <a:spcPts val="700"/>
              </a:spcAft>
              <a:defRPr sz="1800" b="0"/>
            </a:pPr>
            <a:r>
              <a:t>Good governance requires:</a:t>
            </a:r>
          </a:p>
          <a:p>
            <a:pPr>
              <a:spcAft>
                <a:spcPts val="700"/>
              </a:spcAft>
              <a:defRPr sz="1800" b="0"/>
            </a:pPr>
            <a:r>
              <a:t>• Coordination</a:t>
            </a:r>
          </a:p>
          <a:p>
            <a:pPr>
              <a:spcAft>
                <a:spcPts val="700"/>
              </a:spcAft>
              <a:defRPr sz="1800" b="0"/>
            </a:pPr>
            <a:r>
              <a:t>• Participation</a:t>
            </a:r>
          </a:p>
          <a:p>
            <a:pPr>
              <a:spcAft>
                <a:spcPts val="700"/>
              </a:spcAft>
              <a:defRPr sz="1800" b="0"/>
            </a:pPr>
            <a:r>
              <a:t>• Transparency</a:t>
            </a:r>
          </a:p>
          <a:p>
            <a:pPr>
              <a:spcAft>
                <a:spcPts val="700"/>
              </a:spcAft>
              <a:defRPr sz="1800" b="0"/>
            </a:pPr>
            <a:r>
              <a:t>• Efficient service delivery</a:t>
            </a:r>
          </a:p>
          <a:p>
            <a:pPr>
              <a:spcAft>
                <a:spcPts val="700"/>
              </a:spcAft>
              <a:defRPr sz="1800" b="0"/>
            </a:pPr>
            <a:r>
              <a:t>• Long-term planning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Geographical Tools in Urban Studies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geography increasingly uses:</a:t>
            </a:r>
          </a:p>
          <a:p>
            <a:pPr>
              <a:spcAft>
                <a:spcPts val="700"/>
              </a:spcAft>
              <a:defRPr sz="1800" b="0"/>
            </a:pPr>
            <a:r>
              <a:t>• GIS and spatial analysis</a:t>
            </a:r>
          </a:p>
          <a:p>
            <a:pPr>
              <a:spcAft>
                <a:spcPts val="700"/>
              </a:spcAft>
              <a:defRPr sz="1800" b="0"/>
            </a:pPr>
            <a:r>
              <a:t>• Remote sensing</a:t>
            </a:r>
          </a:p>
          <a:p>
            <a:pPr>
              <a:spcAft>
                <a:spcPts val="700"/>
              </a:spcAft>
              <a:defRPr sz="1800" b="0"/>
            </a:pPr>
            <a:r>
              <a:t>• GPS and mobile data</a:t>
            </a:r>
          </a:p>
          <a:p>
            <a:pPr>
              <a:spcAft>
                <a:spcPts val="700"/>
              </a:spcAft>
              <a:defRPr sz="1800" b="0"/>
            </a:pPr>
            <a:r>
              <a:t>• Census and administrative data</a:t>
            </a:r>
          </a:p>
          <a:p>
            <a:pPr>
              <a:spcAft>
                <a:spcPts val="700"/>
              </a:spcAft>
              <a:defRPr sz="1800" b="0"/>
            </a:pPr>
            <a:r>
              <a:t>• Field surveys and interviews</a:t>
            </a:r>
          </a:p>
          <a:p>
            <a:pPr>
              <a:spcAft>
                <a:spcPts val="700"/>
              </a:spcAft>
              <a:defRPr sz="1800" b="0"/>
            </a:pPr>
            <a:r>
              <a:t>These tools help map land use, growth and accessibility.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Contemporary Scope: Sustainable Urbanism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Current urban geography examines:</a:t>
            </a:r>
          </a:p>
          <a:p>
            <a:pPr>
              <a:spcAft>
                <a:spcPts val="700"/>
              </a:spcAft>
              <a:defRPr sz="1800" b="0"/>
            </a:pPr>
            <a:r>
              <a:t>• Climate-resilient cities</a:t>
            </a:r>
          </a:p>
          <a:p>
            <a:pPr>
              <a:spcAft>
                <a:spcPts val="700"/>
              </a:spcAft>
              <a:defRPr sz="1800" b="0"/>
            </a:pPr>
            <a:r>
              <a:t>• Inclusive housing</a:t>
            </a:r>
          </a:p>
          <a:p>
            <a:pPr>
              <a:spcAft>
                <a:spcPts val="700"/>
              </a:spcAft>
              <a:defRPr sz="1800" b="0"/>
            </a:pPr>
            <a:r>
              <a:t>• Sustainable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Green infrastructure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Smart-city technologies</a:t>
            </a:r>
          </a:p>
          <a:p>
            <a:pPr>
              <a:spcAft>
                <a:spcPts val="700"/>
              </a:spcAft>
              <a:defRPr sz="1800" b="0"/>
            </a:pPr>
            <a:r>
              <a:t>• Equitable access to urban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geography provides a spatial framework for understanding cities as dynamic systems of people, activities, land uses and flows.</a:t>
            </a:r>
          </a:p>
          <a:p>
            <a:pPr>
              <a:spcAft>
                <a:spcPts val="700"/>
              </a:spcAft>
              <a:defRPr sz="1800" b="0"/>
            </a:pPr>
            <a:r>
              <a:t>Its concepts support interpretation, planning and sustainable urban development.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</TotalTime>
  <Words>951</Words>
  <Application>Microsoft Office PowerPoint</Application>
  <PresentationFormat>Widescreen</PresentationFormat>
  <Paragraphs>190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2026-09-04T14:04:15Z</dcterms:modified>
  <cp:category/>
</cp:coreProperties>
</file>