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45068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jp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33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Remote Sensing: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Definition of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Remote sensing is the acquisition of information about the Earth's surface or atmosphere using sensors mounted on platforms such as aircraft or satellites.</a:t>
            </a:r>
          </a:p>
          <a:p>
            <a:pPr>
              <a:spcAft>
                <a:spcPts val="700"/>
              </a:spcAft>
              <a:defRPr sz="1800" b="0"/>
            </a:pPr>
            <a:r>
              <a:t>The information is recorded and processed to derive meaningful geographical information.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Basic Components of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remote sensing system includes:</a:t>
            </a:r>
          </a:p>
          <a:p>
            <a:pPr>
              <a:spcAft>
                <a:spcPts val="700"/>
              </a:spcAft>
              <a:defRPr sz="1800" b="0"/>
            </a:pPr>
            <a:r>
              <a:t>• Energy source</a:t>
            </a:r>
          </a:p>
          <a:p>
            <a:pPr>
              <a:spcAft>
                <a:spcPts val="700"/>
              </a:spcAft>
              <a:defRPr sz="1800" b="0"/>
            </a:pPr>
            <a:r>
              <a:t>• Atmosphere</a:t>
            </a:r>
          </a:p>
          <a:p>
            <a:pPr>
              <a:spcAft>
                <a:spcPts val="700"/>
              </a:spcAft>
              <a:defRPr sz="1800" b="0"/>
            </a:pPr>
            <a:r>
              <a:t>• Target or Earth surface</a:t>
            </a:r>
          </a:p>
          <a:p>
            <a:pPr>
              <a:spcAft>
                <a:spcPts val="700"/>
              </a:spcAft>
              <a:defRPr sz="1800" b="0"/>
            </a:pPr>
            <a:r>
              <a:t>• Sensor</a:t>
            </a:r>
          </a:p>
          <a:p>
            <a:pPr>
              <a:spcAft>
                <a:spcPts val="700"/>
              </a:spcAft>
              <a:defRPr sz="1800" b="0"/>
            </a:pPr>
            <a:r>
              <a:t>• Platform</a:t>
            </a:r>
          </a:p>
          <a:p>
            <a:pPr>
              <a:spcAft>
                <a:spcPts val="700"/>
              </a:spcAft>
              <a:defRPr sz="1800" b="0"/>
            </a:pPr>
            <a:r>
              <a:t>• Data transmission and processing</a:t>
            </a:r>
          </a:p>
          <a:p>
            <a:pPr>
              <a:spcAft>
                <a:spcPts val="700"/>
              </a:spcAft>
              <a:defRPr sz="1800" b="0"/>
            </a:pPr>
            <a:r>
              <a:t>• Interpretation and application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Development of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Major stages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Early aerial photography</a:t>
            </a:r>
          </a:p>
          <a:p>
            <a:pPr>
              <a:spcAft>
                <a:spcPts val="700"/>
              </a:spcAft>
              <a:defRPr sz="1800" b="0"/>
            </a:pPr>
            <a:r>
              <a:t>• Development of photogrammetry</a:t>
            </a:r>
          </a:p>
          <a:p>
            <a:pPr>
              <a:spcAft>
                <a:spcPts val="700"/>
              </a:spcAft>
              <a:defRPr sz="1800" b="0"/>
            </a:pPr>
            <a:r>
              <a:t>• World War-era aerial reconnaissance</a:t>
            </a:r>
          </a:p>
          <a:p>
            <a:pPr>
              <a:spcAft>
                <a:spcPts val="700"/>
              </a:spcAft>
              <a:defRPr sz="1800" b="0"/>
            </a:pPr>
            <a:r>
              <a:t>• Space-age satellite observation</a:t>
            </a:r>
          </a:p>
          <a:p>
            <a:pPr>
              <a:spcAft>
                <a:spcPts val="700"/>
              </a:spcAft>
              <a:defRPr sz="1800" b="0"/>
            </a:pPr>
            <a:r>
              <a:t>• Digital multispectral remote sensing</a:t>
            </a:r>
          </a:p>
          <a:p>
            <a:pPr>
              <a:spcAft>
                <a:spcPts val="700"/>
              </a:spcAft>
              <a:defRPr sz="1800" b="0"/>
            </a:pPr>
            <a:r>
              <a:t>• Modern high-resolution, hyperspectral and radar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Early Aerial Photography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Aerial photographs provided systematic views of landscapes from aircraft.</a:t>
            </a:r>
          </a:p>
          <a:p>
            <a:pPr>
              <a:spcAft>
                <a:spcPts val="700"/>
              </a:spcAft>
              <a:defRPr sz="1800" b="0"/>
            </a:pPr>
            <a:r>
              <a:t>They became important for:</a:t>
            </a:r>
          </a:p>
          <a:p>
            <a:pPr>
              <a:spcAft>
                <a:spcPts val="700"/>
              </a:spcAft>
              <a:defRPr sz="1800" b="0"/>
            </a:pPr>
            <a:r>
              <a:t>• Topographic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Military reconnaissance</a:t>
            </a:r>
          </a:p>
          <a:p>
            <a:pPr>
              <a:spcAft>
                <a:spcPts val="700"/>
              </a:spcAft>
              <a:defRPr sz="1800" b="0"/>
            </a:pPr>
            <a:r>
              <a:t>• Land surveying</a:t>
            </a:r>
          </a:p>
          <a:p>
            <a:pPr>
              <a:spcAft>
                <a:spcPts val="700"/>
              </a:spcAft>
              <a:defRPr sz="1800" b="0"/>
            </a:pPr>
            <a:r>
              <a:t>• Geological and environmental studies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Space-Based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satellite era expanded observation from local aerial coverage to regional and global scales.</a:t>
            </a:r>
          </a:p>
          <a:p>
            <a:pPr>
              <a:spcAft>
                <a:spcPts val="700"/>
              </a:spcAft>
              <a:defRPr sz="1800" b="0"/>
            </a:pPr>
            <a:r>
              <a:t>Earth observation satellites provide repeated measurements useful for monitoring environmental and land-use change.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Advantages of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Synoptic coverage</a:t>
            </a:r>
          </a:p>
          <a:p>
            <a:pPr>
              <a:spcAft>
                <a:spcPts val="700"/>
              </a:spcAft>
              <a:defRPr sz="1800" b="0"/>
            </a:pPr>
            <a:r>
              <a:t>• Repetitive observations</a:t>
            </a:r>
          </a:p>
          <a:p>
            <a:pPr>
              <a:spcAft>
                <a:spcPts val="700"/>
              </a:spcAft>
              <a:defRPr sz="1800" b="0"/>
            </a:pPr>
            <a:r>
              <a:t>• Multispectral information</a:t>
            </a:r>
          </a:p>
          <a:p>
            <a:pPr>
              <a:spcAft>
                <a:spcPts val="700"/>
              </a:spcAft>
              <a:defRPr sz="1800" b="0"/>
            </a:pPr>
            <a:r>
              <a:t>• Access to remote terrain</a:t>
            </a:r>
          </a:p>
          <a:p>
            <a:pPr>
              <a:spcAft>
                <a:spcPts val="700"/>
              </a:spcAft>
              <a:defRPr sz="1800" b="0"/>
            </a:pPr>
            <a:r>
              <a:t>• Digital processing and GIS integration</a:t>
            </a:r>
          </a:p>
          <a:p>
            <a:pPr>
              <a:spcAft>
                <a:spcPts val="700"/>
              </a:spcAft>
              <a:defRPr sz="1800" b="0"/>
            </a:pPr>
            <a:r>
              <a:t>• Historical archives for change detection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Limitations of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Cloud cover affects optical imagery</a:t>
            </a:r>
          </a:p>
          <a:p>
            <a:pPr>
              <a:spcAft>
                <a:spcPts val="700"/>
              </a:spcAft>
              <a:defRPr sz="1800" b="0"/>
            </a:pPr>
            <a:r>
              <a:t>• Indirect measurement requires interpretation</a:t>
            </a:r>
          </a:p>
          <a:p>
            <a:pPr>
              <a:spcAft>
                <a:spcPts val="700"/>
              </a:spcAft>
              <a:defRPr sz="1800" b="0"/>
            </a:pPr>
            <a:r>
              <a:t>• Spatial and spectral resolution limitations</a:t>
            </a:r>
          </a:p>
          <a:p>
            <a:pPr>
              <a:spcAft>
                <a:spcPts val="700"/>
              </a:spcAft>
              <a:defRPr sz="1800" b="0"/>
            </a:pPr>
            <a:r>
              <a:t>• Data processing can be complex</a:t>
            </a:r>
          </a:p>
          <a:p>
            <a:pPr>
              <a:spcAft>
                <a:spcPts val="700"/>
              </a:spcAft>
              <a:defRPr sz="1800" b="0"/>
            </a:pPr>
            <a:r>
              <a:t>• Ground verification is often necessary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Platforms: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platform carries a sensor above or near the target.</a:t>
            </a:r>
          </a:p>
          <a:p>
            <a:pPr>
              <a:spcAft>
                <a:spcPts val="700"/>
              </a:spcAft>
              <a:defRPr sz="1800" b="0"/>
            </a:pPr>
            <a:r>
              <a:t>Major platforms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Ground-based systems</a:t>
            </a:r>
          </a:p>
          <a:p>
            <a:pPr>
              <a:spcAft>
                <a:spcPts val="700"/>
              </a:spcAft>
              <a:defRPr sz="1800" b="0"/>
            </a:pPr>
            <a:r>
              <a:t>• Aircraft</a:t>
            </a:r>
          </a:p>
          <a:p>
            <a:pPr>
              <a:spcAft>
                <a:spcPts val="700"/>
              </a:spcAft>
              <a:defRPr sz="1800" b="0"/>
            </a:pPr>
            <a:r>
              <a:t>• Unmanned aerial vehicles (UAVs)</a:t>
            </a:r>
          </a:p>
          <a:p>
            <a:pPr>
              <a:spcAft>
                <a:spcPts val="700"/>
              </a:spcAft>
              <a:defRPr sz="1800" b="0"/>
            </a:pPr>
            <a:r>
              <a:t>• Balloons</a:t>
            </a:r>
          </a:p>
          <a:p>
            <a:pPr>
              <a:spcAft>
                <a:spcPts val="700"/>
              </a:spcAft>
              <a:defRPr sz="1800" b="0"/>
            </a:pPr>
            <a:r>
              <a:t>• Satellites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Ground-Based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Ground sensors are used for calibration, field spectroscopy and detailed local measurements.</a:t>
            </a:r>
          </a:p>
          <a:p>
            <a:pPr>
              <a:spcAft>
                <a:spcPts val="700"/>
              </a:spcAft>
              <a:defRPr sz="1800" b="0"/>
            </a:pPr>
            <a:r>
              <a:t>They provide important reference information for interpreting airborne and satellite observations.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Aerial Platforms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Aircraft can carry cameras, multispectral scanners, LiDAR and other sensors.</a:t>
            </a:r>
          </a:p>
          <a:p>
            <a:pPr>
              <a:spcAft>
                <a:spcPts val="700"/>
              </a:spcAft>
              <a:defRPr sz="1800" b="0"/>
            </a:pPr>
            <a:r>
              <a:t>Advantages:</a:t>
            </a:r>
          </a:p>
          <a:p>
            <a:pPr>
              <a:spcAft>
                <a:spcPts val="700"/>
              </a:spcAft>
              <a:defRPr sz="1800" b="0"/>
            </a:pPr>
            <a:r>
              <a:t>• Flexible timing</a:t>
            </a:r>
          </a:p>
          <a:p>
            <a:pPr>
              <a:spcAft>
                <a:spcPts val="700"/>
              </a:spcAft>
              <a:defRPr sz="1800" b="0"/>
            </a:pPr>
            <a:r>
              <a:t>• High spatial resolution</a:t>
            </a:r>
          </a:p>
          <a:p>
            <a:pPr>
              <a:spcAft>
                <a:spcPts val="700"/>
              </a:spcAft>
              <a:defRPr sz="1800" b="0"/>
            </a:pPr>
            <a:r>
              <a:t>• Targeted surveys</a:t>
            </a:r>
          </a:p>
          <a:p>
            <a:pPr>
              <a:spcAft>
                <a:spcPts val="700"/>
              </a:spcAft>
              <a:defRPr sz="1800" b="0"/>
            </a:pPr>
            <a:r>
              <a:t>• Useful for detailed mapping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UAV-Based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Drones/UAVs can acquire very high-resolution images over small areas.</a:t>
            </a:r>
          </a:p>
          <a:p>
            <a:pPr>
              <a:spcAft>
                <a:spcPts val="700"/>
              </a:spcAft>
              <a:defRPr sz="1800" b="0"/>
            </a:pPr>
            <a:r>
              <a:t>Applications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Precision agriculture</a:t>
            </a:r>
          </a:p>
          <a:p>
            <a:pPr>
              <a:spcAft>
                <a:spcPts val="700"/>
              </a:spcAft>
              <a:defRPr sz="1800" b="0"/>
            </a:pPr>
            <a:r>
              <a:t>• Disaster assessment</a:t>
            </a:r>
          </a:p>
          <a:p>
            <a:pPr>
              <a:spcAft>
                <a:spcPts val="700"/>
              </a:spcAft>
              <a:defRPr sz="1800" b="0"/>
            </a:pPr>
            <a:r>
              <a:t>• Urban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Quarry and construction surveys</a:t>
            </a:r>
          </a:p>
          <a:p>
            <a:pPr>
              <a:spcAft>
                <a:spcPts val="700"/>
              </a:spcAft>
              <a:defRPr sz="1800" b="0"/>
            </a:pPr>
            <a:r>
              <a:t>• Detailed land-cover mapping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Satellite Platforms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Satellites provide systematic, repeated observations over large areas.</a:t>
            </a:r>
          </a:p>
          <a:p>
            <a:pPr>
              <a:spcAft>
                <a:spcPts val="700"/>
              </a:spcAft>
              <a:defRPr sz="1800" b="0"/>
            </a:pPr>
            <a:r>
              <a:t>They may operate in different orbits and carry optical, thermal, microwave or hyperspectral sensors.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Types by Energy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Remote sensing can be:</a:t>
            </a:r>
          </a:p>
          <a:p>
            <a:pPr>
              <a:spcAft>
                <a:spcPts val="700"/>
              </a:spcAft>
              <a:defRPr sz="1800" b="0"/>
            </a:pPr>
            <a:r>
              <a:t>• Passive: detects naturally available radiation, such as reflected sunlight or thermal emission</a:t>
            </a:r>
          </a:p>
          <a:p>
            <a:pPr>
              <a:spcAft>
                <a:spcPts val="700"/>
              </a:spcAft>
              <a:defRPr sz="1800" b="0"/>
            </a:pPr>
            <a:r>
              <a:t>• Active: sensor supplies its own energy and measures the returned signal, e.g. radar and LiDAR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Types by Sensor Technology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Major sensor types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Camera systems</a:t>
            </a:r>
          </a:p>
          <a:p>
            <a:pPr>
              <a:spcAft>
                <a:spcPts val="700"/>
              </a:spcAft>
              <a:defRPr sz="1800" b="0"/>
            </a:pPr>
            <a:r>
              <a:t>• Multispectral scanners</a:t>
            </a:r>
          </a:p>
          <a:p>
            <a:pPr>
              <a:spcAft>
                <a:spcPts val="700"/>
              </a:spcAft>
              <a:defRPr sz="1800" b="0"/>
            </a:pPr>
            <a:r>
              <a:t>• Hyperspectral sensors</a:t>
            </a:r>
          </a:p>
          <a:p>
            <a:pPr>
              <a:spcAft>
                <a:spcPts val="700"/>
              </a:spcAft>
              <a:defRPr sz="1800" b="0"/>
            </a:pPr>
            <a:r>
              <a:t>• Thermal sensors</a:t>
            </a:r>
          </a:p>
          <a:p>
            <a:pPr>
              <a:spcAft>
                <a:spcPts val="700"/>
              </a:spcAft>
              <a:defRPr sz="1800" b="0"/>
            </a:pPr>
            <a:r>
              <a:t>• Radar/SAR</a:t>
            </a:r>
          </a:p>
          <a:p>
            <a:pPr>
              <a:spcAft>
                <a:spcPts val="700"/>
              </a:spcAft>
              <a:defRPr sz="1800" b="0"/>
            </a:pPr>
            <a:r>
              <a:t>• LiDAR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Types by Spectral Region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Remote sensing may use:</a:t>
            </a:r>
          </a:p>
          <a:p>
            <a:pPr>
              <a:spcAft>
                <a:spcPts val="700"/>
              </a:spcAft>
              <a:defRPr sz="1800" b="0"/>
            </a:pPr>
            <a:r>
              <a:t>• Visible wavelengths</a:t>
            </a:r>
          </a:p>
          <a:p>
            <a:pPr>
              <a:spcAft>
                <a:spcPts val="700"/>
              </a:spcAft>
              <a:defRPr sz="1800" b="0"/>
            </a:pPr>
            <a:r>
              <a:t>• Near-infrared</a:t>
            </a:r>
          </a:p>
          <a:p>
            <a:pPr>
              <a:spcAft>
                <a:spcPts val="700"/>
              </a:spcAft>
              <a:defRPr sz="1800" b="0"/>
            </a:pPr>
            <a:r>
              <a:t>• Shortwave infrared</a:t>
            </a:r>
          </a:p>
          <a:p>
            <a:pPr>
              <a:spcAft>
                <a:spcPts val="700"/>
              </a:spcAft>
              <a:defRPr sz="1800" b="0"/>
            </a:pPr>
            <a:r>
              <a:t>• Thermal infrared</a:t>
            </a:r>
          </a:p>
          <a:p>
            <a:pPr>
              <a:spcAft>
                <a:spcPts val="700"/>
              </a:spcAft>
              <a:defRPr sz="1800" b="0"/>
            </a:pPr>
            <a:r>
              <a:t>• Microwave</a:t>
            </a:r>
          </a:p>
          <a:p>
            <a:pPr>
              <a:spcAft>
                <a:spcPts val="700"/>
              </a:spcAft>
              <a:defRPr sz="1800" b="0"/>
            </a:pPr>
            <a:r>
              <a:t>Different regions reveal different physical properties.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Resolution in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Four commonly discussed resolutions are:</a:t>
            </a:r>
          </a:p>
          <a:p>
            <a:pPr>
              <a:spcAft>
                <a:spcPts val="700"/>
              </a:spcAft>
              <a:defRPr sz="1800" b="0"/>
            </a:pPr>
            <a:r>
              <a:t>• Spatial: size of ground pixels or detail</a:t>
            </a:r>
          </a:p>
          <a:p>
            <a:pPr>
              <a:spcAft>
                <a:spcPts val="700"/>
              </a:spcAft>
              <a:defRPr sz="1800" b="0"/>
            </a:pPr>
            <a:r>
              <a:t>• Spectral: number and width of wavelength bands</a:t>
            </a:r>
          </a:p>
          <a:p>
            <a:pPr>
              <a:spcAft>
                <a:spcPts val="700"/>
              </a:spcAft>
              <a:defRPr sz="1800" b="0"/>
            </a:pPr>
            <a:r>
              <a:t>• Temporal: frequency of observations</a:t>
            </a:r>
          </a:p>
          <a:p>
            <a:pPr>
              <a:spcAft>
                <a:spcPts val="700"/>
              </a:spcAft>
              <a:defRPr sz="1800" b="0"/>
            </a:pPr>
            <a:r>
              <a:t>• Radiometric: sensitivity to differences in energy levels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Photogrammetry: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Photogrammetry is the science and technology of obtaining reliable measurements and information about objects and environments from photographs or imagery.</a:t>
            </a:r>
          </a:p>
          <a:p>
            <a:pPr>
              <a:spcAft>
                <a:spcPts val="700"/>
              </a:spcAft>
              <a:defRPr sz="1800" b="0"/>
            </a:pPr>
            <a:r>
              <a:t>It is closely related to surveying and mapping.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Principles of Photogrammetry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Photogrammetry uses geometric relationships between image points and the camera/platform position.</a:t>
            </a:r>
          </a:p>
          <a:p>
            <a:pPr>
              <a:spcAft>
                <a:spcPts val="700"/>
              </a:spcAft>
              <a:defRPr sz="1800" b="0"/>
            </a:pPr>
            <a:r>
              <a:t>Overlapping photographs allow three-dimensional information to be reconstructed through stereoscopic methods.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Aerial Photogrammetry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Aerial photogrammetry uses photographs acquired from aircraft or UAVs.</a:t>
            </a:r>
          </a:p>
          <a:p>
            <a:pPr>
              <a:spcAft>
                <a:spcPts val="700"/>
              </a:spcAft>
              <a:defRPr sz="1800" b="0"/>
            </a:pPr>
            <a:r>
              <a:t>Applications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Topographic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Digital elevation models</a:t>
            </a:r>
          </a:p>
          <a:p>
            <a:pPr>
              <a:spcAft>
                <a:spcPts val="700"/>
              </a:spcAft>
              <a:defRPr sz="1800" b="0"/>
            </a:pPr>
            <a:r>
              <a:t>• Orthophoto production</a:t>
            </a:r>
          </a:p>
          <a:p>
            <a:pPr>
              <a:spcAft>
                <a:spcPts val="700"/>
              </a:spcAft>
              <a:defRPr sz="1800" b="0"/>
            </a:pPr>
            <a:r>
              <a:t>• Engineering surveys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Stereoscopic Vision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Overlapping photographs from different viewpoints allow the same ground features to be observed stereoscopically.</a:t>
            </a:r>
          </a:p>
          <a:p>
            <a:pPr>
              <a:spcAft>
                <a:spcPts val="700"/>
              </a:spcAft>
              <a:defRPr sz="1800" b="0"/>
            </a:pPr>
            <a:r>
              <a:t>Parallax provides information about relative height and three-dimensional structure.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Photogrammetric Products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Common outputs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Orthophotos</a:t>
            </a:r>
          </a:p>
          <a:p>
            <a:pPr>
              <a:spcAft>
                <a:spcPts val="700"/>
              </a:spcAft>
              <a:defRPr sz="1800" b="0"/>
            </a:pPr>
            <a:r>
              <a:t>• Digital surface models</a:t>
            </a:r>
          </a:p>
          <a:p>
            <a:pPr>
              <a:spcAft>
                <a:spcPts val="700"/>
              </a:spcAft>
              <a:defRPr sz="1800" b="0"/>
            </a:pPr>
            <a:r>
              <a:t>• Digital terrain models</a:t>
            </a:r>
          </a:p>
          <a:p>
            <a:pPr>
              <a:spcAft>
                <a:spcPts val="700"/>
              </a:spcAft>
              <a:defRPr sz="1800" b="0"/>
            </a:pPr>
            <a:r>
              <a:t>• Contours</a:t>
            </a:r>
          </a:p>
          <a:p>
            <a:pPr>
              <a:spcAft>
                <a:spcPts val="700"/>
              </a:spcAft>
              <a:defRPr sz="1800" b="0"/>
            </a:pPr>
            <a:r>
              <a:t>• 3D point clouds</a:t>
            </a:r>
          </a:p>
          <a:p>
            <a:pPr>
              <a:spcAft>
                <a:spcPts val="700"/>
              </a:spcAft>
              <a:defRPr sz="1800" b="0"/>
            </a:pPr>
            <a:r>
              <a:t>• Topographic maps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Photogrammetry and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Photogrammetry focuses strongly on geometric measurement, while remote sensing broadly includes the extraction of physical and thematic information from electromagnetic observations.</a:t>
            </a:r>
          </a:p>
          <a:p>
            <a:pPr>
              <a:spcAft>
                <a:spcPts val="700"/>
              </a:spcAft>
              <a:defRPr sz="1800" b="0"/>
            </a:pPr>
            <a:r>
              <a:t>The two fields frequently overlap.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Applications of Remote Sensing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Applications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Land use/land cover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Agriculture</a:t>
            </a:r>
          </a:p>
          <a:p>
            <a:pPr>
              <a:spcAft>
                <a:spcPts val="700"/>
              </a:spcAft>
              <a:defRPr sz="1800" b="0"/>
            </a:pPr>
            <a:r>
              <a:t>• Forestry</a:t>
            </a:r>
          </a:p>
          <a:p>
            <a:pPr>
              <a:spcAft>
                <a:spcPts val="700"/>
              </a:spcAft>
              <a:defRPr sz="1800" b="0"/>
            </a:pPr>
            <a:r>
              <a:t>• Geology</a:t>
            </a:r>
          </a:p>
          <a:p>
            <a:pPr>
              <a:spcAft>
                <a:spcPts val="700"/>
              </a:spcAft>
              <a:defRPr sz="1800" b="0"/>
            </a:pPr>
            <a:r>
              <a:t>• Hydrology</a:t>
            </a:r>
          </a:p>
          <a:p>
            <a:pPr>
              <a:spcAft>
                <a:spcPts val="700"/>
              </a:spcAft>
              <a:defRPr sz="1800" b="0"/>
            </a:pPr>
            <a:r>
              <a:t>• Urban studies</a:t>
            </a:r>
          </a:p>
          <a:p>
            <a:pPr>
              <a:spcAft>
                <a:spcPts val="700"/>
              </a:spcAft>
              <a:defRPr sz="1800" b="0"/>
            </a:pPr>
            <a:r>
              <a:t>• Disaster management</a:t>
            </a:r>
          </a:p>
          <a:p>
            <a:pPr>
              <a:spcAft>
                <a:spcPts val="700"/>
              </a:spcAft>
              <a:defRPr sz="1800" b="0"/>
            </a:pPr>
            <a:r>
              <a:t>• Coastal monitoring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Remote sensing has evolved from aerial photography to advanced satellite, UAV and active-sensor systems.</a:t>
            </a:r>
          </a:p>
          <a:p>
            <a:pPr>
              <a:spcAft>
                <a:spcPts val="700"/>
              </a:spcAft>
              <a:defRPr sz="1800" b="0"/>
            </a:pPr>
            <a:r>
              <a:t>Its combination of spatial coverage, repeated observation and digital analysis makes it fundamental to modern geographical mapping.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826</Words>
  <Application>Microsoft Office PowerPoint</Application>
  <PresentationFormat>Widescreen</PresentationFormat>
  <Paragraphs>167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2026-09-04T13:57:30Z</dcterms:modified>
  <cp:category/>
</cp:coreProperties>
</file>