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presProps" Target="/ppt/pres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ableStyles" Target="/ppt/tableStyle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heme" Target="/ppt/theme/theme1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viewProps" Target="/ppt/viewProps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9896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0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Introduction to Population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Nature of Population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Spatial and regional in approach</a:t>
            </a:r>
          </a:p>
          <a:p>
            <a:pPr>
              <a:spcAft>
                <a:spcPts val="700"/>
              </a:spcAft>
              <a:defRPr sz="1800" b="0"/>
            </a:pPr>
            <a:r>
              <a:t>• Interdisciplinary: geography, demography, economics and sociology</a:t>
            </a:r>
          </a:p>
          <a:p>
            <a:pPr>
              <a:spcAft>
                <a:spcPts val="700"/>
              </a:spcAft>
              <a:defRPr sz="1800" b="0"/>
            </a:pPr>
            <a:r>
              <a:t>• Dynamic: studies change through time</a:t>
            </a:r>
          </a:p>
          <a:p>
            <a:pPr>
              <a:spcAft>
                <a:spcPts val="700"/>
              </a:spcAft>
              <a:defRPr sz="1800" b="0"/>
            </a:pPr>
            <a:r>
              <a:t>• Analytical: explains causes and consequences of population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Applied: useful for development 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Scope of Population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areas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size and distribution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growth and density</a:t>
            </a:r>
          </a:p>
          <a:p>
            <a:pPr>
              <a:spcAft>
                <a:spcPts val="700"/>
              </a:spcAft>
              <a:defRPr sz="1800" b="0"/>
            </a:pPr>
            <a:r>
              <a:t>• Fertility and mortality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and mobility</a:t>
            </a:r>
          </a:p>
          <a:p>
            <a:pPr>
              <a:spcAft>
                <a:spcPts val="700"/>
              </a:spcAft>
              <a:defRPr sz="1800" b="0"/>
            </a:pPr>
            <a:r>
              <a:t>• Age-sex and occupational composition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 and settlement 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size is the total number of people living in a defined geographical area at a specified time.</a:t>
            </a:r>
          </a:p>
          <a:p>
            <a:pPr>
              <a:spcAft>
                <a:spcPts val="700"/>
              </a:spcAft>
              <a:defRPr sz="1800" b="0"/>
            </a:pPr>
            <a:r>
              <a:t>It is measured through population enumeration and demographic estimation.</a:t>
            </a:r>
          </a:p>
          <a:p>
            <a:pPr>
              <a:spcAft>
                <a:spcPts val="700"/>
              </a:spcAft>
              <a:defRPr sz="1800" b="0"/>
            </a:pPr>
            <a:r>
              <a:t>Size provides the base for calculating density, growth and composition.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distribution describes how people are spatially arranged.</a:t>
            </a:r>
          </a:p>
          <a:p>
            <a:pPr>
              <a:spcAft>
                <a:spcPts val="700"/>
              </a:spcAft>
              <a:defRPr sz="1800" b="0"/>
            </a:pPr>
            <a:r>
              <a:t>India shows strong contrasts between densely populated plains and urban regions and sparsely populated mountains, deserts and forest areas.</a:t>
            </a:r>
          </a:p>
          <a:p>
            <a:pPr>
              <a:spcAft>
                <a:spcPts val="700"/>
              </a:spcAft>
              <a:defRPr sz="1800" b="0"/>
            </a:pPr>
            <a:r>
              <a:t>Distribution reflects physical, economic and historical factors.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Density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Density expresses population relative to area.</a:t>
            </a:r>
          </a:p>
          <a:p>
            <a:pPr>
              <a:spcAft>
                <a:spcPts val="700"/>
              </a:spcAft>
              <a:defRPr sz="1800" b="0"/>
            </a:pPr>
            <a:r>
              <a:t>Common measure: arithmetic density = total population ÷ total land area.</a:t>
            </a:r>
          </a:p>
          <a:p>
            <a:pPr>
              <a:spcAft>
                <a:spcPts val="700"/>
              </a:spcAft>
              <a:defRPr sz="1800" b="0"/>
            </a:pPr>
            <a:r>
              <a:t>Other measures include physiological and agricultural density, which relate population to productive land.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Factors Affecting Population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Physical: relief, climate, water, soils and resources.</a:t>
            </a:r>
          </a:p>
          <a:p>
            <a:pPr>
              <a:spcAft>
                <a:spcPts val="700"/>
              </a:spcAft>
              <a:defRPr sz="1800" b="0"/>
            </a:pPr>
            <a:r>
              <a:t>Economic: industries, agriculture, transport and employment.</a:t>
            </a:r>
          </a:p>
          <a:p>
            <a:pPr>
              <a:spcAft>
                <a:spcPts val="700"/>
              </a:spcAft>
              <a:defRPr sz="1800" b="0"/>
            </a:pPr>
            <a:r>
              <a:t>Social: historical settlement, institutions and services.</a:t>
            </a:r>
          </a:p>
          <a:p>
            <a:pPr>
              <a:spcAft>
                <a:spcPts val="700"/>
              </a:spcAft>
              <a:defRPr sz="1800" b="0"/>
            </a:pPr>
            <a:r>
              <a:t>Political: security, administrative decisions and regional development.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Sources of Population Data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sources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Census</a:t>
            </a:r>
          </a:p>
          <a:p>
            <a:pPr>
              <a:spcAft>
                <a:spcPts val="700"/>
              </a:spcAft>
              <a:defRPr sz="1800" b="0"/>
            </a:pPr>
            <a:r>
              <a:t>• Civil Registration System and Vital Statistics</a:t>
            </a:r>
          </a:p>
          <a:p>
            <a:pPr>
              <a:spcAft>
                <a:spcPts val="700"/>
              </a:spcAft>
              <a:defRPr sz="1800" b="0"/>
            </a:pPr>
            <a:r>
              <a:t>• National Sample Survey system / NSSO legacy series</a:t>
            </a:r>
          </a:p>
          <a:p>
            <a:pPr>
              <a:spcAft>
                <a:spcPts val="700"/>
              </a:spcAft>
              <a:defRPr sz="1800" b="0"/>
            </a:pPr>
            <a:r>
              <a:t>• Sample Registration System</a:t>
            </a:r>
          </a:p>
          <a:p>
            <a:pPr>
              <a:spcAft>
                <a:spcPts val="700"/>
              </a:spcAft>
              <a:defRPr sz="1800" b="0"/>
            </a:pPr>
            <a:r>
              <a:t>• Other administrative and survey 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Indian Census: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Census of India is the principal source of comprehensive population information.</a:t>
            </a:r>
          </a:p>
          <a:p>
            <a:pPr>
              <a:spcAft>
                <a:spcPts val="700"/>
              </a:spcAft>
              <a:defRPr sz="1800" b="0"/>
            </a:pPr>
            <a:r>
              <a:t>It provides data on population size, distribution, age, sex, literacy, work and housing characteristics.</a:t>
            </a:r>
          </a:p>
          <a:p>
            <a:pPr>
              <a:spcAft>
                <a:spcPts val="700"/>
              </a:spcAft>
              <a:defRPr sz="1800" b="0"/>
            </a:pPr>
            <a:r>
              <a:t>The decennial census tradition provides a long-term demographic record.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Census: Key Characteristics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Large-scale population enumeration</a:t>
            </a:r>
          </a:p>
          <a:p>
            <a:pPr>
              <a:spcAft>
                <a:spcPts val="700"/>
              </a:spcAft>
              <a:defRPr sz="1800" b="0"/>
            </a:pPr>
            <a:r>
              <a:t>• Geographic detail down to small administrative areas</a:t>
            </a:r>
          </a:p>
          <a:p>
            <a:pPr>
              <a:spcAft>
                <a:spcPts val="700"/>
              </a:spcAft>
              <a:defRPr sz="1800" b="0"/>
            </a:pPr>
            <a:r>
              <a:t>• Demographic and socio-economic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Used for delimitation, planning and resource allocation</a:t>
            </a:r>
          </a:p>
          <a:p>
            <a:pPr>
              <a:spcAft>
                <a:spcPts val="700"/>
              </a:spcAft>
              <a:defRPr sz="1800" b="0"/>
            </a:pPr>
            <a:r>
              <a:t>• Enables comparison across census periods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Census of India: Population Enumeration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enumeration records persons according to the census reference framework.</a:t>
            </a:r>
          </a:p>
          <a:p>
            <a:pPr>
              <a:spcAft>
                <a:spcPts val="700"/>
              </a:spcAft>
              <a:defRPr sz="1800" b="0"/>
            </a:pPr>
            <a:r>
              <a:t>Key outputs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Total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Rural-urban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Age-sex 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Literacy</a:t>
            </a:r>
          </a:p>
          <a:p>
            <a:pPr>
              <a:spcAft>
                <a:spcPts val="700"/>
              </a:spcAft>
              <a:defRPr sz="1800" b="0"/>
            </a:pPr>
            <a:r>
              <a:t>• Workers and non-workers</a:t>
            </a:r>
          </a:p>
          <a:p>
            <a:pPr>
              <a:spcAft>
                <a:spcPts val="700"/>
              </a:spcAft>
              <a:defRPr sz="1800" b="0"/>
            </a:pPr>
            <a:r>
              <a:t>• Scheduled Caste and Scheduled Tribe indicators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Census: Housing &amp; Household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Census operations also collect information related to households and housing.</a:t>
            </a:r>
          </a:p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condition</a:t>
            </a:r>
          </a:p>
          <a:p>
            <a:pPr>
              <a:spcAft>
                <a:spcPts val="700"/>
              </a:spcAft>
              <a:defRPr sz="1800" b="0"/>
            </a:pPr>
            <a:r>
              <a:t>• Household amenities</a:t>
            </a:r>
          </a:p>
          <a:p>
            <a:pPr>
              <a:spcAft>
                <a:spcPts val="700"/>
              </a:spcAft>
              <a:defRPr sz="1800" b="0"/>
            </a:pPr>
            <a:r>
              <a:t>• Drinking water and sanitation</a:t>
            </a:r>
          </a:p>
          <a:p>
            <a:pPr>
              <a:spcAft>
                <a:spcPts val="700"/>
              </a:spcAft>
              <a:defRPr sz="1800" b="0"/>
            </a:pPr>
            <a:r>
              <a:t>• Electricity and assets</a:t>
            </a:r>
          </a:p>
          <a:p>
            <a:pPr>
              <a:spcAft>
                <a:spcPts val="700"/>
              </a:spcAft>
              <a:defRPr sz="1800" b="0"/>
            </a:pPr>
            <a:r>
              <a:t>Such information supports social and infrastructure planning.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Vital Statistics: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Vital statistics are statistical records of vital events such as:</a:t>
            </a:r>
          </a:p>
          <a:p>
            <a:pPr>
              <a:spcAft>
                <a:spcPts val="700"/>
              </a:spcAft>
              <a:defRPr sz="1800" b="0"/>
            </a:pPr>
            <a:r>
              <a:t>• Births</a:t>
            </a:r>
          </a:p>
          <a:p>
            <a:pPr>
              <a:spcAft>
                <a:spcPts val="700"/>
              </a:spcAft>
              <a:defRPr sz="1800" b="0"/>
            </a:pPr>
            <a:r>
              <a:t>• Deaths</a:t>
            </a:r>
          </a:p>
          <a:p>
            <a:pPr>
              <a:spcAft>
                <a:spcPts val="700"/>
              </a:spcAft>
              <a:defRPr sz="1800" b="0"/>
            </a:pPr>
            <a:r>
              <a:t>• Foetal deaths / stillbirths where recorded</a:t>
            </a:r>
          </a:p>
          <a:p>
            <a:pPr>
              <a:spcAft>
                <a:spcPts val="700"/>
              </a:spcAft>
              <a:defRPr sz="1800" b="0"/>
            </a:pPr>
            <a:r>
              <a:t>• Marriages and divorces in relevant registration systems</a:t>
            </a:r>
          </a:p>
          <a:p>
            <a:pPr>
              <a:spcAft>
                <a:spcPts val="700"/>
              </a:spcAft>
              <a:defRPr sz="1800" b="0"/>
            </a:pPr>
            <a:r>
              <a:t>They help measure fertility, mortality and population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Civil Registration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Civil Registration System records births and deaths on a continuous basis.</a:t>
            </a:r>
          </a:p>
          <a:p>
            <a:pPr>
              <a:spcAft>
                <a:spcPts val="700"/>
              </a:spcAft>
              <a:defRPr sz="1800" b="0"/>
            </a:pPr>
            <a:r>
              <a:t>Advantages:</a:t>
            </a:r>
          </a:p>
          <a:p>
            <a:pPr>
              <a:spcAft>
                <a:spcPts val="700"/>
              </a:spcAft>
              <a:defRPr sz="1800" b="0"/>
            </a:pPr>
            <a:r>
              <a:t>• Continuous rather than decennial</a:t>
            </a:r>
          </a:p>
          <a:p>
            <a:pPr>
              <a:spcAft>
                <a:spcPts val="700"/>
              </a:spcAft>
              <a:defRPr sz="1800" b="0"/>
            </a:pPr>
            <a:r>
              <a:t>• Useful for annual vital rates</a:t>
            </a:r>
          </a:p>
          <a:p>
            <a:pPr>
              <a:spcAft>
                <a:spcPts val="700"/>
              </a:spcAft>
              <a:defRPr sz="1800" b="0"/>
            </a:pPr>
            <a:r>
              <a:t>• Can provide local-level information where registration is complete</a:t>
            </a:r>
          </a:p>
          <a:p>
            <a:pPr>
              <a:spcAft>
                <a:spcPts val="700"/>
              </a:spcAft>
              <a:defRPr sz="1800" b="0"/>
            </a:pPr>
            <a:r>
              <a:t>Completeness and quality of registration affect usefulness.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Sample Registration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Sample Registration System (SRS) provides estimates of birth and death rates and related demographic indicators through continuous enumeration and periodic surveys in sample areas.</a:t>
            </a:r>
          </a:p>
          <a:p>
            <a:pPr>
              <a:spcAft>
                <a:spcPts val="700"/>
              </a:spcAft>
              <a:defRPr sz="1800" b="0"/>
            </a:pPr>
            <a:r>
              <a:t>It is especially important for demographic estimates between censuses.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NSSO / National Sample Survey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National Sample Survey system has collected large-scale sample data on social and economic conditions.</a:t>
            </a:r>
          </a:p>
          <a:p>
            <a:pPr>
              <a:spcAft>
                <a:spcPts val="700"/>
              </a:spcAft>
              <a:defRPr sz="1800" b="0"/>
            </a:pPr>
            <a:r>
              <a:t>Important themes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Employment and unemployment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Consumption expenditure</a:t>
            </a:r>
          </a:p>
          <a:p>
            <a:pPr>
              <a:spcAft>
                <a:spcPts val="700"/>
              </a:spcAft>
              <a:defRPr sz="1800" b="0"/>
            </a:pPr>
            <a:r>
              <a:t>• Health and education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and household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Strengths of Sample Surveys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More frequent than census operations</a:t>
            </a:r>
          </a:p>
          <a:p>
            <a:pPr>
              <a:spcAft>
                <a:spcPts val="700"/>
              </a:spcAft>
              <a:defRPr sz="1800" b="0"/>
            </a:pPr>
            <a:r>
              <a:t>• Can provide detailed information on specialised topics</a:t>
            </a:r>
          </a:p>
          <a:p>
            <a:pPr>
              <a:spcAft>
                <a:spcPts val="700"/>
              </a:spcAft>
              <a:defRPr sz="1800" b="0"/>
            </a:pPr>
            <a:r>
              <a:t>• Cost-effective compared with complete enumeration</a:t>
            </a:r>
          </a:p>
          <a:p>
            <a:pPr>
              <a:spcAft>
                <a:spcPts val="700"/>
              </a:spcAft>
              <a:defRPr sz="1800" b="0"/>
            </a:pPr>
            <a:r>
              <a:t>• Useful for studying trends and socio-economic characteristics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Census vs Vital Statistics vs Surveys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Census: broad population and socio-economic coverage with geographic detail.</a:t>
            </a:r>
          </a:p>
          <a:p>
            <a:pPr>
              <a:spcAft>
                <a:spcPts val="700"/>
              </a:spcAft>
              <a:defRPr sz="1800" b="0"/>
            </a:pPr>
            <a:r>
              <a:t>Vital statistics: continuous information on births and deaths.</a:t>
            </a:r>
          </a:p>
          <a:p>
            <a:pPr>
              <a:spcAft>
                <a:spcPts val="700"/>
              </a:spcAft>
              <a:defRPr sz="1800" b="0"/>
            </a:pPr>
            <a:r>
              <a:t>Sample surveys: specialised and periodic estimates from representative samples.</a:t>
            </a:r>
          </a:p>
          <a:p>
            <a:pPr>
              <a:spcAft>
                <a:spcPts val="700"/>
              </a:spcAft>
              <a:defRPr sz="1800" b="0"/>
            </a:pPr>
            <a:r>
              <a:t>The sources complement one another.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Data Quality and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Important concerns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Under-enumeration or omission</a:t>
            </a:r>
          </a:p>
          <a:p>
            <a:pPr>
              <a:spcAft>
                <a:spcPts val="700"/>
              </a:spcAft>
              <a:defRPr sz="1800" b="0"/>
            </a:pPr>
            <a:r>
              <a:t>• Misreporting of age and other characteristics</a:t>
            </a:r>
          </a:p>
          <a:p>
            <a:pPr>
              <a:spcAft>
                <a:spcPts val="700"/>
              </a:spcAft>
              <a:defRPr sz="1800" b="0"/>
            </a:pPr>
            <a:r>
              <a:t>• Incomplete birth/death registration</a:t>
            </a:r>
          </a:p>
          <a:p>
            <a:pPr>
              <a:spcAft>
                <a:spcPts val="700"/>
              </a:spcAft>
              <a:defRPr sz="1800" b="0"/>
            </a:pPr>
            <a:r>
              <a:t>• Sampling and non-sampling errors in surveys</a:t>
            </a:r>
          </a:p>
          <a:p>
            <a:pPr>
              <a:spcAft>
                <a:spcPts val="700"/>
              </a:spcAft>
              <a:defRPr sz="1800" b="0"/>
            </a:pPr>
            <a:r>
              <a:t>• Changes in definitions or methods across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Uses of Population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data support:</a:t>
            </a:r>
          </a:p>
          <a:p>
            <a:pPr>
              <a:spcAft>
                <a:spcPts val="700"/>
              </a:spcAft>
              <a:defRPr sz="1800" b="0"/>
            </a:pPr>
            <a:r>
              <a:t>• Public health and education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Infrastructure and housing</a:t>
            </a:r>
          </a:p>
          <a:p>
            <a:pPr>
              <a:spcAft>
                <a:spcPts val="700"/>
              </a:spcAft>
              <a:defRPr sz="1800" b="0"/>
            </a:pPr>
            <a:r>
              <a:t>• Employment policy</a:t>
            </a:r>
          </a:p>
          <a:p>
            <a:pPr>
              <a:spcAft>
                <a:spcPts val="700"/>
              </a:spcAft>
              <a:defRPr sz="1800" b="0"/>
            </a:pPr>
            <a:r>
              <a:t>• Electoral and administrative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Disaster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Poverty and development programmes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Data and Regional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Regional population data help identify:</a:t>
            </a:r>
          </a:p>
          <a:p>
            <a:pPr>
              <a:spcAft>
                <a:spcPts val="700"/>
              </a:spcAft>
              <a:defRPr sz="1800" b="0"/>
            </a:pPr>
            <a:r>
              <a:t>• High-growth areas</a:t>
            </a:r>
          </a:p>
          <a:p>
            <a:pPr>
              <a:spcAft>
                <a:spcPts val="700"/>
              </a:spcAft>
              <a:defRPr sz="1800" b="0"/>
            </a:pPr>
            <a:r>
              <a:t>• Areas with population pressure</a:t>
            </a:r>
          </a:p>
          <a:p>
            <a:pPr>
              <a:spcAft>
                <a:spcPts val="700"/>
              </a:spcAft>
              <a:defRPr sz="1800" b="0"/>
            </a:pPr>
            <a:r>
              <a:t>• Service deficits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corridors</a:t>
            </a:r>
          </a:p>
          <a:p>
            <a:pPr>
              <a:spcAft>
                <a:spcPts val="700"/>
              </a:spcAft>
              <a:defRPr sz="1800" b="0"/>
            </a:pPr>
            <a:r>
              <a:t>• Urban expansion</a:t>
            </a:r>
          </a:p>
          <a:p>
            <a:pPr>
              <a:spcAft>
                <a:spcPts val="700"/>
              </a:spcAft>
              <a:defRPr sz="1800" b="0"/>
            </a:pPr>
            <a:r>
              <a:t>Planning must consider both population numbers and demographic composition.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Digitalisation of Population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Modern population statistics increasingly use:</a:t>
            </a:r>
          </a:p>
          <a:p>
            <a:pPr>
              <a:spcAft>
                <a:spcPts val="700"/>
              </a:spcAft>
              <a:defRPr sz="1800" b="0"/>
            </a:pPr>
            <a:r>
              <a:t>• Computer-assisted data collection</a:t>
            </a:r>
          </a:p>
          <a:p>
            <a:pPr>
              <a:spcAft>
                <a:spcPts val="700"/>
              </a:spcAft>
              <a:defRPr sz="1800" b="0"/>
            </a:pPr>
            <a:r>
              <a:t>• GIS and spatial databases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administrative records</a:t>
            </a:r>
          </a:p>
          <a:p>
            <a:pPr>
              <a:spcAft>
                <a:spcPts val="700"/>
              </a:spcAft>
              <a:defRPr sz="1800" b="0"/>
            </a:pPr>
            <a:r>
              <a:t>• Remote sensing for settlement analysis</a:t>
            </a:r>
          </a:p>
          <a:p>
            <a:pPr>
              <a:spcAft>
                <a:spcPts val="700"/>
              </a:spcAft>
              <a:defRPr sz="1800" b="0"/>
            </a:pPr>
            <a:r>
              <a:t>Integration can improve timeliness, but privacy and data quality require attention.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Ethics and Confidentiality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data should be collected and used responsibly.</a:t>
            </a:r>
          </a:p>
          <a:p>
            <a:pPr>
              <a:spcAft>
                <a:spcPts val="700"/>
              </a:spcAft>
              <a:defRPr sz="1800" b="0"/>
            </a:pPr>
            <a:r>
              <a:t>• Protect personal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Maintain confidentiality</a:t>
            </a:r>
          </a:p>
          <a:p>
            <a:pPr>
              <a:spcAft>
                <a:spcPts val="700"/>
              </a:spcAft>
              <a:defRPr sz="1800" b="0"/>
            </a:pPr>
            <a:r>
              <a:t>• Avoid discriminatory use</a:t>
            </a:r>
          </a:p>
          <a:p>
            <a:pPr>
              <a:spcAft>
                <a:spcPts val="700"/>
              </a:spcAft>
              <a:defRPr sz="1800" b="0"/>
            </a:pPr>
            <a:r>
              <a:t>• Communicate uncertainty</a:t>
            </a:r>
          </a:p>
          <a:p>
            <a:pPr>
              <a:spcAft>
                <a:spcPts val="700"/>
              </a:spcAft>
              <a:defRPr sz="1800" b="0"/>
            </a:pPr>
            <a:r>
              <a:t>• Ensure statistical methods are transparent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geography provides a spatial framework for understanding human populations.</a:t>
            </a:r>
          </a:p>
          <a:p>
            <a:pPr>
              <a:spcAft>
                <a:spcPts val="700"/>
              </a:spcAft>
              <a:defRPr sz="1800" b="0"/>
            </a:pPr>
            <a:r>
              <a:t>In India, Census, vital statistics, SRS and sample surveys together provide complementary demographic evidence for research and planning.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</TotalTime>
  <Words>963</Words>
  <Application>Microsoft Office PowerPoint</Application>
  <PresentationFormat>Widescreen</PresentationFormat>
  <Paragraphs>167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2026-09-04T14:07:12Z</dcterms:modified>
  <cp:category/>
</cp:coreProperties>
</file>