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viewProps.xml" ContentType="application/vnd.openxmlformats-officedocument.presentationml.viewProp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presProps" Target="/ppt/presProp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ableStyles" Target="/ppt/tableStyles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theme" Target="/ppt/theme/theme1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viewProps" Target="/ppt/viewProps.xml" Id="rId2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38780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2.pn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image" Target="/ppt/media/image3.png" Id="rId14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364641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6984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 sz="2900" b="1"/>
            </a:pPr>
            <a:r>
              <a:t>Introduction to Pedology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06040"/>
            <a:ext cx="85039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6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6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Meaning and Scope of Pedology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Soil genesis and development</a:t>
            </a:r>
          </a:p>
          <a:p>
            <a:pPr>
              <a:spcAft>
                <a:spcPts val="600"/>
              </a:spcAft>
              <a:defRPr sz="1800" b="0"/>
            </a:pPr>
            <a:r>
              <a:t>• Morphology and description of soil profiles</a:t>
            </a:r>
          </a:p>
          <a:p>
            <a:pPr>
              <a:spcAft>
                <a:spcPts val="600"/>
              </a:spcAft>
              <a:defRPr sz="1800" b="0"/>
            </a:pPr>
            <a:r>
              <a:t>• Soil classification and mapping</a:t>
            </a:r>
          </a:p>
          <a:p>
            <a:pPr>
              <a:spcAft>
                <a:spcPts val="600"/>
              </a:spcAft>
              <a:defRPr sz="1800" b="0"/>
            </a:pPr>
            <a:r>
              <a:t>• Relationship between soils, climate, vegetation and relief</a:t>
            </a:r>
          </a:p>
          <a:p>
            <a:pPr>
              <a:spcAft>
                <a:spcPts val="600"/>
              </a:spcAft>
              <a:defRPr sz="1800" b="0"/>
            </a:pPr>
            <a:r>
              <a:t>• Understanding spatial variation in soil properties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Soil as a Natural Body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Soil is a dynamic natural body composed of mineral matter, organic matter, water and air.</a:t>
            </a:r>
          </a:p>
          <a:p>
            <a:pPr>
              <a:spcAft>
                <a:spcPts val="600"/>
              </a:spcAft>
              <a:defRPr sz="1800" b="0"/>
            </a:pPr>
            <a:r>
              <a:t>• It develops through soil-forming processes</a:t>
            </a:r>
          </a:p>
          <a:p>
            <a:pPr>
              <a:spcAft>
                <a:spcPts val="600"/>
              </a:spcAft>
              <a:defRPr sz="1800" b="0"/>
            </a:pPr>
            <a:r>
              <a:t>• It has characteristic horizons and properties</a:t>
            </a:r>
          </a:p>
          <a:p>
            <a:pPr>
              <a:spcAft>
                <a:spcPts val="600"/>
              </a:spcAft>
              <a:defRPr sz="1800" b="0"/>
            </a:pPr>
            <a:r>
              <a:t>• It supports vegetation and regulates water and nutrient cycles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Factors of Soil Formation: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Classical soil-forming factors:</a:t>
            </a:r>
          </a:p>
          <a:p>
            <a:pPr>
              <a:spcAft>
                <a:spcPts val="600"/>
              </a:spcAft>
              <a:defRPr sz="1800" b="0"/>
            </a:pPr>
            <a:r>
              <a:t>• Climate</a:t>
            </a:r>
          </a:p>
          <a:p>
            <a:pPr>
              <a:spcAft>
                <a:spcPts val="600"/>
              </a:spcAft>
              <a:defRPr sz="1800" b="0"/>
            </a:pPr>
            <a:r>
              <a:t>• Organisms</a:t>
            </a:r>
          </a:p>
          <a:p>
            <a:pPr>
              <a:spcAft>
                <a:spcPts val="600"/>
              </a:spcAft>
              <a:defRPr sz="1800" b="0"/>
            </a:pPr>
            <a:r>
              <a:t>• Relief/topography</a:t>
            </a:r>
          </a:p>
          <a:p>
            <a:pPr>
              <a:spcAft>
                <a:spcPts val="600"/>
              </a:spcAft>
              <a:defRPr sz="1800" b="0"/>
            </a:pPr>
            <a:r>
              <a:t>• Parent material</a:t>
            </a:r>
          </a:p>
          <a:p>
            <a:pPr>
              <a:spcAft>
                <a:spcPts val="600"/>
              </a:spcAft>
              <a:defRPr sz="1800" b="0"/>
            </a:pPr>
            <a:r>
              <a:t>• Time</a:t>
            </a:r>
          </a:p>
          <a:p>
            <a:pPr>
              <a:spcAft>
                <a:spcPts val="600"/>
              </a:spcAft>
              <a:defRPr sz="1800" b="0"/>
            </a:pPr>
            <a:r>
              <a:t>These factors interact rather than operate independently.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Climate as a Soil-Forming Factor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Temperature controls rates of weathering and decomposition</a:t>
            </a:r>
          </a:p>
          <a:p>
            <a:pPr>
              <a:spcAft>
                <a:spcPts val="600"/>
              </a:spcAft>
              <a:defRPr sz="1800" b="0"/>
            </a:pPr>
            <a:r>
              <a:t>• Rainfall controls leaching, runoff and soil moisture</a:t>
            </a:r>
          </a:p>
          <a:p>
            <a:pPr>
              <a:spcAft>
                <a:spcPts val="600"/>
              </a:spcAft>
              <a:defRPr sz="1800" b="0"/>
            </a:pPr>
            <a:r>
              <a:t>• Humid climates favour chemical weathering</a:t>
            </a:r>
          </a:p>
          <a:p>
            <a:pPr>
              <a:spcAft>
                <a:spcPts val="600"/>
              </a:spcAft>
              <a:defRPr sz="1800" b="0"/>
            </a:pPr>
            <a:r>
              <a:t>• Arid climates may promote salt and carbonate accumulation</a:t>
            </a:r>
          </a:p>
          <a:p>
            <a:pPr>
              <a:spcAft>
                <a:spcPts val="600"/>
              </a:spcAft>
              <a:defRPr sz="1800" b="0"/>
            </a:pPr>
            <a:r>
              <a:t>• Seasonal climates influence wetting, drying and biological activity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Organisms as Soil-Forming Factors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Vegetation supplies litter and organic residues</a:t>
            </a:r>
          </a:p>
          <a:p>
            <a:pPr>
              <a:spcAft>
                <a:spcPts val="600"/>
              </a:spcAft>
              <a:defRPr sz="1800" b="0"/>
            </a:pPr>
            <a:r>
              <a:t>• Roots contribute organic matter and alter soil structure</a:t>
            </a:r>
          </a:p>
          <a:p>
            <a:pPr>
              <a:spcAft>
                <a:spcPts val="600"/>
              </a:spcAft>
              <a:defRPr sz="1800" b="0"/>
            </a:pPr>
            <a:r>
              <a:t>• Microorganisms decompose organic material</a:t>
            </a:r>
          </a:p>
          <a:p>
            <a:pPr>
              <a:spcAft>
                <a:spcPts val="600"/>
              </a:spcAft>
              <a:defRPr sz="1800" b="0"/>
            </a:pPr>
            <a:r>
              <a:t>• Earthworms and other fauna mix and aerate soil</a:t>
            </a:r>
          </a:p>
          <a:p>
            <a:pPr>
              <a:spcAft>
                <a:spcPts val="600"/>
              </a:spcAft>
              <a:defRPr sz="1800" b="0"/>
            </a:pPr>
            <a:r>
              <a:t>• Humans modify soils through cultivation, irrigation and land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Relief / Topography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Slope affects runoff, erosion and soil depth</a:t>
            </a:r>
          </a:p>
          <a:p>
            <a:pPr>
              <a:spcAft>
                <a:spcPts val="600"/>
              </a:spcAft>
              <a:defRPr sz="1800" b="0"/>
            </a:pPr>
            <a:r>
              <a:t>• Depressions may accumulate water and fine materials</a:t>
            </a:r>
          </a:p>
          <a:p>
            <a:pPr>
              <a:spcAft>
                <a:spcPts val="600"/>
              </a:spcAft>
              <a:defRPr sz="1800" b="0"/>
            </a:pPr>
            <a:r>
              <a:t>• Aspect influences solar radiation and moisture</a:t>
            </a:r>
          </a:p>
          <a:p>
            <a:pPr>
              <a:spcAft>
                <a:spcPts val="600"/>
              </a:spcAft>
              <a:defRPr sz="1800" b="0"/>
            </a:pPr>
            <a:r>
              <a:t>• Steep slopes generally have thinner, more erosion-prone soils</a:t>
            </a:r>
          </a:p>
          <a:p>
            <a:pPr>
              <a:spcAft>
                <a:spcPts val="600"/>
              </a:spcAft>
              <a:defRPr sz="1800" b="0"/>
            </a:pPr>
            <a:r>
              <a:t>• Flat areas often permit deeper profile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Parent Material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Parent material is the geological material from which soil develops.</a:t>
            </a:r>
          </a:p>
          <a:p>
            <a:pPr>
              <a:spcAft>
                <a:spcPts val="600"/>
              </a:spcAft>
              <a:defRPr sz="1800" b="0"/>
            </a:pPr>
            <a:r>
              <a:t>Types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Residual material formed in place</a:t>
            </a:r>
          </a:p>
          <a:p>
            <a:pPr>
              <a:spcAft>
                <a:spcPts val="600"/>
              </a:spcAft>
              <a:defRPr sz="1800" b="0"/>
            </a:pPr>
            <a:r>
              <a:t>• Transported alluvium</a:t>
            </a:r>
          </a:p>
          <a:p>
            <a:pPr>
              <a:spcAft>
                <a:spcPts val="600"/>
              </a:spcAft>
              <a:defRPr sz="1800" b="0"/>
            </a:pPr>
            <a:r>
              <a:t>• Colluvium on slopes</a:t>
            </a:r>
          </a:p>
          <a:p>
            <a:pPr>
              <a:spcAft>
                <a:spcPts val="600"/>
              </a:spcAft>
              <a:defRPr sz="1800" b="0"/>
            </a:pPr>
            <a:r>
              <a:t>• Wind-blown deposits</a:t>
            </a:r>
          </a:p>
          <a:p>
            <a:pPr>
              <a:spcAft>
                <a:spcPts val="600"/>
              </a:spcAft>
              <a:defRPr sz="1800" b="0"/>
            </a:pPr>
            <a:r>
              <a:t>• Glacial and marine deposits</a:t>
            </a:r>
          </a:p>
          <a:p>
            <a:pPr>
              <a:spcAft>
                <a:spcPts val="600"/>
              </a:spcAft>
              <a:defRPr sz="1800" b="0"/>
            </a:pPr>
            <a:r>
              <a:t>It influences mineral composition, texture and initial fertility.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Time and Soil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Time allows soil-forming processes to operate.</a:t>
            </a:r>
          </a:p>
          <a:p>
            <a:pPr>
              <a:spcAft>
                <a:spcPts val="600"/>
              </a:spcAft>
              <a:defRPr sz="1800" b="0"/>
            </a:pPr>
            <a:r>
              <a:t>• Young soils may show weak horizon development</a:t>
            </a:r>
          </a:p>
          <a:p>
            <a:pPr>
              <a:spcAft>
                <a:spcPts val="600"/>
              </a:spcAft>
              <a:defRPr sz="1800" b="0"/>
            </a:pPr>
            <a:r>
              <a:t>• Mature soils generally have more distinct horizons</a:t>
            </a:r>
          </a:p>
          <a:p>
            <a:pPr>
              <a:spcAft>
                <a:spcPts val="600"/>
              </a:spcAft>
              <a:defRPr sz="1800" b="0"/>
            </a:pPr>
            <a:r>
              <a:t>• Soil development is not simply proportional to age</a:t>
            </a:r>
          </a:p>
          <a:p>
            <a:pPr>
              <a:spcAft>
                <a:spcPts val="600"/>
              </a:spcAft>
              <a:defRPr sz="1800" b="0"/>
            </a:pPr>
            <a:r>
              <a:t>• Stability of the landscape strongly affects the degree of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Soil-Forming Processes: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Major processes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Additions</a:t>
            </a:r>
          </a:p>
          <a:p>
            <a:pPr>
              <a:spcAft>
                <a:spcPts val="600"/>
              </a:spcAft>
              <a:defRPr sz="1800" b="0"/>
            </a:pPr>
            <a:r>
              <a:t>• Losses</a:t>
            </a:r>
          </a:p>
          <a:p>
            <a:pPr>
              <a:spcAft>
                <a:spcPts val="600"/>
              </a:spcAft>
              <a:defRPr sz="1800" b="0"/>
            </a:pPr>
            <a:r>
              <a:t>• Translocations</a:t>
            </a:r>
          </a:p>
          <a:p>
            <a:pPr>
              <a:spcAft>
                <a:spcPts val="600"/>
              </a:spcAft>
              <a:defRPr sz="1800" b="0"/>
            </a:pPr>
            <a:r>
              <a:t>• Transformations</a:t>
            </a:r>
          </a:p>
          <a:p>
            <a:pPr>
              <a:spcAft>
                <a:spcPts val="600"/>
              </a:spcAft>
              <a:defRPr sz="1800" b="0"/>
            </a:pPr>
            <a:r>
              <a:t>These processes redistribute and modify mineral and organic materials within the soil profile.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Weathering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Weathering breaks down and alters parent material.</a:t>
            </a:r>
          </a:p>
          <a:p>
            <a:pPr>
              <a:spcAft>
                <a:spcPts val="600"/>
              </a:spcAft>
              <a:defRPr sz="1800" b="0"/>
            </a:pPr>
            <a:r>
              <a:t>• Physical weathering reduces particle size</a:t>
            </a:r>
          </a:p>
          <a:p>
            <a:pPr>
              <a:spcAft>
                <a:spcPts val="600"/>
              </a:spcAft>
              <a:defRPr sz="1800" b="0"/>
            </a:pPr>
            <a:r>
              <a:t>• Chemical weathering changes minerals through reactions</a:t>
            </a:r>
          </a:p>
          <a:p>
            <a:pPr>
              <a:spcAft>
                <a:spcPts val="600"/>
              </a:spcAft>
              <a:defRPr sz="1800" b="0"/>
            </a:pPr>
            <a:r>
              <a:t>• Biological weathering is driven by roots and organisms</a:t>
            </a:r>
          </a:p>
          <a:p>
            <a:pPr>
              <a:spcAft>
                <a:spcPts val="600"/>
              </a:spcAft>
              <a:defRPr sz="1800" b="0"/>
            </a:pPr>
            <a:r>
              <a:t>Weathering supplies materials from which soil develops.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Humification and Decomposition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Plant and animal residues enter the soil</a:t>
            </a:r>
          </a:p>
          <a:p>
            <a:pPr>
              <a:spcAft>
                <a:spcPts val="600"/>
              </a:spcAft>
              <a:defRPr sz="1800" b="0"/>
            </a:pPr>
            <a:r>
              <a:t>• Decomposers break down organic materials</a:t>
            </a:r>
          </a:p>
          <a:p>
            <a:pPr>
              <a:spcAft>
                <a:spcPts val="600"/>
              </a:spcAft>
              <a:defRPr sz="1800" b="0"/>
            </a:pPr>
            <a:r>
              <a:t>• Humification produces relatively stable humus</a:t>
            </a:r>
          </a:p>
          <a:p>
            <a:pPr>
              <a:spcAft>
                <a:spcPts val="600"/>
              </a:spcAft>
              <a:defRPr sz="1800" b="0"/>
            </a:pPr>
            <a:r>
              <a:t>• Humus improves aggregation, water retention and nutrient storage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Mineralisation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Mineralisation is the conversion of organic nutrients into inorganic forms available to plants.</a:t>
            </a:r>
          </a:p>
          <a:p>
            <a:pPr>
              <a:spcAft>
                <a:spcPts val="600"/>
              </a:spcAft>
              <a:defRPr sz="1800" b="0"/>
            </a:pPr>
            <a:r>
              <a:t>• Driven largely by microbial activity</a:t>
            </a:r>
          </a:p>
          <a:p>
            <a:pPr>
              <a:spcAft>
                <a:spcPts val="600"/>
              </a:spcAft>
              <a:defRPr sz="1800" b="0"/>
            </a:pPr>
            <a:r>
              <a:t>• Influenced by temperature, moisture and pH</a:t>
            </a:r>
          </a:p>
          <a:p>
            <a:pPr>
              <a:spcAft>
                <a:spcPts val="600"/>
              </a:spcAft>
              <a:defRPr sz="1800" b="0"/>
            </a:pPr>
            <a:r>
              <a:t>• Important for nitrogen, phosphorus and sulfur cycling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Eluviation and Illuviation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Eluviation: removal or washing-out of fine materials, clay, iron, aluminium or organic compounds from an upper horizon.</a:t>
            </a:r>
          </a:p>
          <a:p>
            <a:pPr>
              <a:spcAft>
                <a:spcPts val="600"/>
              </a:spcAft>
              <a:defRPr sz="1800" b="0"/>
            </a:pPr>
            <a:r>
              <a:t>Illuviation: accumulation of transported materials in a lower horizon.</a:t>
            </a:r>
          </a:p>
          <a:p>
            <a:pPr>
              <a:spcAft>
                <a:spcPts val="600"/>
              </a:spcAft>
              <a:defRPr sz="1800" b="0"/>
            </a:pPr>
            <a:r>
              <a:t>Together they contribute to horizon differentiation.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Pedoturbation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Pedoturbation is the mixing or disturbance of soil materials.</a:t>
            </a:r>
          </a:p>
          <a:p>
            <a:pPr>
              <a:spcAft>
                <a:spcPts val="600"/>
              </a:spcAft>
              <a:defRPr sz="1800" b="0"/>
            </a:pPr>
            <a:r>
              <a:t>Agents include:</a:t>
            </a:r>
          </a:p>
          <a:p>
            <a:pPr>
              <a:spcAft>
                <a:spcPts val="600"/>
              </a:spcAft>
              <a:defRPr sz="1800" b="0"/>
            </a:pPr>
            <a:r>
              <a:t>• Burrowing animals</a:t>
            </a:r>
          </a:p>
          <a:p>
            <a:pPr>
              <a:spcAft>
                <a:spcPts val="600"/>
              </a:spcAft>
              <a:defRPr sz="1800" b="0"/>
            </a:pPr>
            <a:r>
              <a:t>• Root growth</a:t>
            </a:r>
          </a:p>
          <a:p>
            <a:pPr>
              <a:spcAft>
                <a:spcPts val="600"/>
              </a:spcAft>
              <a:defRPr sz="1800" b="0"/>
            </a:pPr>
            <a:r>
              <a:t>• Shrink-swell activity of clays</a:t>
            </a:r>
          </a:p>
          <a:p>
            <a:pPr>
              <a:spcAft>
                <a:spcPts val="600"/>
              </a:spcAft>
              <a:defRPr sz="1800" b="0"/>
            </a:pPr>
            <a:r>
              <a:t>• Cultivation and human disturbance</a:t>
            </a:r>
          </a:p>
          <a:p>
            <a:pPr>
              <a:spcAft>
                <a:spcPts val="600"/>
              </a:spcAft>
              <a:defRPr sz="1800" b="0"/>
            </a:pPr>
            <a:r>
              <a:t>It can redistribute organic matter and minerals.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Soil Structure: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Soil structure is the arrangement of primary soil particles into aggregates or peds.</a:t>
            </a:r>
          </a:p>
          <a:p>
            <a:pPr>
              <a:spcAft>
                <a:spcPts val="600"/>
              </a:spcAft>
              <a:defRPr sz="1800" b="0"/>
            </a:pPr>
            <a:r>
              <a:t>Importance:</a:t>
            </a:r>
          </a:p>
          <a:p>
            <a:pPr>
              <a:spcAft>
                <a:spcPts val="600"/>
              </a:spcAft>
              <a:defRPr sz="1800" b="0"/>
            </a:pPr>
            <a:r>
              <a:t>• Controls pore space</a:t>
            </a:r>
          </a:p>
          <a:p>
            <a:pPr>
              <a:spcAft>
                <a:spcPts val="600"/>
              </a:spcAft>
              <a:defRPr sz="1800" b="0"/>
            </a:pPr>
            <a:r>
              <a:t>• Influences infiltration and drainage</a:t>
            </a:r>
          </a:p>
          <a:p>
            <a:pPr>
              <a:spcAft>
                <a:spcPts val="600"/>
              </a:spcAft>
              <a:defRPr sz="1800" b="0"/>
            </a:pPr>
            <a:r>
              <a:t>• Affects aeration and root growth</a:t>
            </a:r>
          </a:p>
          <a:p>
            <a:pPr>
              <a:spcAft>
                <a:spcPts val="600"/>
              </a:spcAft>
              <a:defRPr sz="1800" b="0"/>
            </a:pPr>
            <a:r>
              <a:t>• Influences erosion resistance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Types of Soil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Common structural forms:</a:t>
            </a:r>
          </a:p>
          <a:p>
            <a:pPr>
              <a:spcAft>
                <a:spcPts val="600"/>
              </a:spcAft>
              <a:defRPr sz="1800" b="0"/>
            </a:pPr>
            <a:r>
              <a:t>• Granular / crumb</a:t>
            </a:r>
          </a:p>
          <a:p>
            <a:pPr>
              <a:spcAft>
                <a:spcPts val="600"/>
              </a:spcAft>
              <a:defRPr sz="1800" b="0"/>
            </a:pPr>
            <a:r>
              <a:t>• Blocky: angular or subangular</a:t>
            </a:r>
          </a:p>
          <a:p>
            <a:pPr>
              <a:spcAft>
                <a:spcPts val="600"/>
              </a:spcAft>
              <a:defRPr sz="1800" b="0"/>
            </a:pPr>
            <a:r>
              <a:t>• Prismatic</a:t>
            </a:r>
          </a:p>
          <a:p>
            <a:pPr>
              <a:spcAft>
                <a:spcPts val="600"/>
              </a:spcAft>
              <a:defRPr sz="1800" b="0"/>
            </a:pPr>
            <a:r>
              <a:t>• Columnar</a:t>
            </a:r>
          </a:p>
          <a:p>
            <a:pPr>
              <a:spcAft>
                <a:spcPts val="600"/>
              </a:spcAft>
              <a:defRPr sz="1800" b="0"/>
            </a:pPr>
            <a:r>
              <a:t>• Platy</a:t>
            </a:r>
          </a:p>
          <a:p>
            <a:pPr>
              <a:spcAft>
                <a:spcPts val="600"/>
              </a:spcAft>
              <a:defRPr sz="1800" b="0"/>
            </a:pPr>
            <a:r>
              <a:t>Structure varies with depth, clay content, organic matter and management.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Granular and Blocky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Granular/crumb structure is common in well-developed surface horizons and is favourable for root growth.</a:t>
            </a:r>
          </a:p>
          <a:p>
            <a:pPr>
              <a:spcAft>
                <a:spcPts val="600"/>
              </a:spcAft>
              <a:defRPr sz="1800" b="0"/>
            </a:pPr>
            <a:r>
              <a:t>Blocky structure is common in subsoil horizons and may be angular or subangular.</a:t>
            </a:r>
          </a:p>
          <a:p>
            <a:pPr>
              <a:spcAft>
                <a:spcPts val="600"/>
              </a:spcAft>
              <a:defRPr sz="1800" b="0"/>
            </a:pPr>
            <a:r>
              <a:t>Both influence water movement and soil aeration.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Prismatic, Columnar and Platy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Prismatic: vertical pillars with relatively flat tops</a:t>
            </a:r>
          </a:p>
          <a:p>
            <a:pPr>
              <a:spcAft>
                <a:spcPts val="600"/>
              </a:spcAft>
              <a:defRPr sz="1800" b="0"/>
            </a:pPr>
            <a:r>
              <a:t>• Columnar: rounded pillar tops, often associated with sodium-affected soils</a:t>
            </a:r>
          </a:p>
          <a:p>
            <a:pPr>
              <a:spcAft>
                <a:spcPts val="600"/>
              </a:spcAft>
              <a:defRPr sz="1800" b="0"/>
            </a:pPr>
            <a:r>
              <a:t>• Platy: thin horizontal plates that can restrict vertical movement of water and roots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Soil Texture: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Soil texture refers to the relative proportions of sand, silt and clay.</a:t>
            </a:r>
          </a:p>
          <a:p>
            <a:pPr>
              <a:spcAft>
                <a:spcPts val="600"/>
              </a:spcAft>
              <a:defRPr sz="1800" b="0"/>
            </a:pPr>
            <a:r>
              <a:t>• Sand: largest mineral particles</a:t>
            </a:r>
          </a:p>
          <a:p>
            <a:pPr>
              <a:spcAft>
                <a:spcPts val="600"/>
              </a:spcAft>
              <a:defRPr sz="1800" b="0"/>
            </a:pPr>
            <a:r>
              <a:t>• Silt: intermediate particles</a:t>
            </a:r>
          </a:p>
          <a:p>
            <a:pPr>
              <a:spcAft>
                <a:spcPts val="600"/>
              </a:spcAft>
              <a:defRPr sz="1800" b="0"/>
            </a:pPr>
            <a:r>
              <a:t>• Clay: smallest mineral particles</a:t>
            </a:r>
          </a:p>
          <a:p>
            <a:pPr>
              <a:spcAft>
                <a:spcPts val="600"/>
              </a:spcAft>
              <a:defRPr sz="1800" b="0"/>
            </a:pPr>
            <a:r>
              <a:t>Texture is a relatively stable property and strongly influences water and nutrient behaviour.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Textural Classes and Properties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Sandy soils: rapid drainage, low water-holding capacity.</a:t>
            </a:r>
          </a:p>
          <a:p>
            <a:pPr>
              <a:spcAft>
                <a:spcPts val="600"/>
              </a:spcAft>
              <a:defRPr sz="1800" b="0"/>
            </a:pPr>
            <a:r>
              <a:t>Clayey soils: high surface area and water/nutrient retention, but may drain slowly.</a:t>
            </a:r>
          </a:p>
          <a:p>
            <a:pPr>
              <a:spcAft>
                <a:spcPts val="600"/>
              </a:spcAft>
              <a:defRPr sz="1800" b="0"/>
            </a:pPr>
            <a:r>
              <a:t>Silty soils: smooth, moderate retention and erosion susceptibility.</a:t>
            </a:r>
          </a:p>
          <a:p>
            <a:pPr>
              <a:spcAft>
                <a:spcPts val="600"/>
              </a:spcAft>
              <a:defRPr sz="1800" b="0"/>
            </a:pPr>
            <a:r>
              <a:t>Loam: balanced proportions and generally favourable agricultural properties.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Soil Profile and Horizons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A soil profile is a vertical section through the soil showing horizons.</a:t>
            </a:r>
          </a:p>
          <a:p>
            <a:pPr>
              <a:spcAft>
                <a:spcPts val="600"/>
              </a:spcAft>
              <a:defRPr sz="1800" b="0"/>
            </a:pPr>
            <a:r>
              <a:t>Typical sequence:</a:t>
            </a:r>
          </a:p>
          <a:p>
            <a:pPr>
              <a:spcAft>
                <a:spcPts val="600"/>
              </a:spcAft>
              <a:defRPr sz="1800" b="0"/>
            </a:pPr>
            <a:r>
              <a:t>O – organic horizon</a:t>
            </a:r>
          </a:p>
          <a:p>
            <a:pPr>
              <a:spcAft>
                <a:spcPts val="600"/>
              </a:spcAft>
              <a:defRPr sz="1800" b="0"/>
            </a:pPr>
            <a:r>
              <a:t>A – topsoil</a:t>
            </a:r>
          </a:p>
          <a:p>
            <a:pPr>
              <a:spcAft>
                <a:spcPts val="600"/>
              </a:spcAft>
              <a:defRPr sz="1800" b="0"/>
            </a:pPr>
            <a:r>
              <a:t>E – eluviation horizon, where present</a:t>
            </a:r>
          </a:p>
          <a:p>
            <a:pPr>
              <a:spcAft>
                <a:spcPts val="600"/>
              </a:spcAft>
              <a:defRPr sz="1800" b="0"/>
            </a:pPr>
            <a:r>
              <a:t>B – subsoil</a:t>
            </a:r>
          </a:p>
          <a:p>
            <a:pPr>
              <a:spcAft>
                <a:spcPts val="600"/>
              </a:spcAft>
              <a:defRPr sz="1800" b="0"/>
            </a:pPr>
            <a:r>
              <a:t>C – parent material</a:t>
            </a:r>
          </a:p>
          <a:p>
            <a:pPr>
              <a:spcAft>
                <a:spcPts val="600"/>
              </a:spcAft>
              <a:defRPr sz="1800" b="0"/>
            </a:pPr>
            <a:r>
              <a:t>R – bedrock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Importance of Soil Profiles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• Reveal stages of soil development</a:t>
            </a:r>
          </a:p>
          <a:p>
            <a:pPr>
              <a:spcAft>
                <a:spcPts val="600"/>
              </a:spcAft>
              <a:defRPr sz="1800" b="0"/>
            </a:pPr>
            <a:r>
              <a:t>• Help identify diagnostic horizons</a:t>
            </a:r>
          </a:p>
          <a:p>
            <a:pPr>
              <a:spcAft>
                <a:spcPts val="600"/>
              </a:spcAft>
              <a:defRPr sz="1800" b="0"/>
            </a:pPr>
            <a:r>
              <a:t>• Support soil classification and mapping</a:t>
            </a:r>
          </a:p>
          <a:p>
            <a:pPr>
              <a:spcAft>
                <a:spcPts val="600"/>
              </a:spcAft>
              <a:defRPr sz="1800" b="0"/>
            </a:pPr>
            <a:r>
              <a:t>• Assist agricultural and environmental assessment</a:t>
            </a:r>
          </a:p>
          <a:p>
            <a:pPr>
              <a:spcAft>
                <a:spcPts val="600"/>
              </a:spcAft>
              <a:defRPr sz="1800" b="0"/>
            </a:pPr>
            <a:r>
              <a:t>• Provide evidence of drainage, weathering and material movement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75488"/>
          </a:xfrm>
          <a:prstGeom prst="rect">
            <a:avLst/>
          </a:prstGeom>
          <a:solidFill>
            <a:srgbClr val="274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13232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400" b="1"/>
            </a:pPr>
            <a:r>
              <a:t>Pedology and Sustainable Land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17320"/>
            <a:ext cx="10561320" cy="4800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800" b="0"/>
            </a:pPr>
            <a:r>
              <a:t>Pedology provides the scientific basis for understanding soil variation.</a:t>
            </a:r>
          </a:p>
          <a:p>
            <a:pPr>
              <a:spcAft>
                <a:spcPts val="600"/>
              </a:spcAft>
              <a:defRPr sz="1800" b="0"/>
            </a:pPr>
            <a:r>
              <a:t>Key principles:</a:t>
            </a:r>
          </a:p>
          <a:p>
            <a:pPr>
              <a:spcAft>
                <a:spcPts val="600"/>
              </a:spcAft>
              <a:defRPr sz="1800" b="0"/>
            </a:pPr>
            <a:r>
              <a:t>• Match land use to soil capability</a:t>
            </a:r>
          </a:p>
          <a:p>
            <a:pPr>
              <a:spcAft>
                <a:spcPts val="600"/>
              </a:spcAft>
              <a:defRPr sz="1800" b="0"/>
            </a:pPr>
            <a:r>
              <a:t>• Prevent erosion and compaction</a:t>
            </a:r>
          </a:p>
          <a:p>
            <a:pPr>
              <a:spcAft>
                <a:spcPts val="600"/>
              </a:spcAft>
              <a:defRPr sz="1800" b="0"/>
            </a:pPr>
            <a:r>
              <a:t>• Maintain organic matter</a:t>
            </a:r>
          </a:p>
          <a:p>
            <a:pPr>
              <a:spcAft>
                <a:spcPts val="600"/>
              </a:spcAft>
              <a:defRPr sz="1800" b="0"/>
            </a:pPr>
            <a:r>
              <a:t>• Protect soil biodiversity</a:t>
            </a:r>
          </a:p>
          <a:p>
            <a:pPr>
              <a:spcAft>
                <a:spcPts val="600"/>
              </a:spcAft>
              <a:defRPr sz="1800" b="0"/>
            </a:pPr>
            <a:r>
              <a:t>• Use soil information in planning and conservation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46520"/>
            <a:ext cx="502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  <a:defRPr sz="1000" b="0"/>
            </a:pPr>
            <a:r>
              <a:t>24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</TotalTime>
  <Words>994</Words>
  <Application>Microsoft Office PowerPoint</Application>
  <PresentationFormat>Widescreen</PresentationFormat>
  <Paragraphs>171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MS Shell Dlg 2</vt:lpstr>
      <vt:lpstr>Wingdings</vt:lpstr>
      <vt:lpstr>Wingdings 3</vt:lpstr>
      <vt:lpstr>Madison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2026-09-04T14:10:34Z</dcterms:modified>
  <cp:category/>
</cp:coreProperties>
</file>