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viewProps" Target="/ppt/view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8639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1.jpg" Id="rId13" /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56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Disaster Geography: 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51760"/>
            <a:ext cx="85039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Hazard: Definition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hazard is a potentially damaging physical, biological, technological or human-induced event or condition.</a:t>
            </a:r>
          </a:p>
          <a:p>
            <a:pPr>
              <a:spcAft>
                <a:spcPts val="700"/>
              </a:spcAft>
              <a:defRPr sz="1800" b="0"/>
            </a:pPr>
            <a:r>
              <a:t>A hazard becomes a disaster when it interacts with exposed and vulnerable people, assets or systems and causes serious disruption.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Disaster: Definition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disaster is a serious disruption of the functioning of a community or society causing human, material, economic or environmental losses that exceed the affected community's ability to cope using its own resources.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Hazard and Disaster: Difference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Hazard = potential source of harm.</a:t>
            </a:r>
          </a:p>
          <a:p>
            <a:pPr>
              <a:spcAft>
                <a:spcPts val="700"/>
              </a:spcAft>
              <a:defRPr sz="1800" b="0"/>
            </a:pPr>
            <a:r>
              <a:t>Disaster = realised severe disruption and losses.</a:t>
            </a:r>
          </a:p>
          <a:p>
            <a:pPr>
              <a:spcAft>
                <a:spcPts val="700"/>
              </a:spcAft>
              <a:defRPr sz="1800" b="0"/>
            </a:pPr>
            <a:r>
              <a:t>Not every hazard becomes a disaster; outcomes depend on exposure, vulnerability, preparedness, capacity and resilience.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Risk: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Disaster risk refers to the potential for loss arising from the interaction of hazards with exposure, vulnerability and capacity.</a:t>
            </a:r>
          </a:p>
          <a:p>
            <a:pPr>
              <a:spcAft>
                <a:spcPts val="700"/>
              </a:spcAft>
              <a:defRPr sz="1800" b="0"/>
            </a:pPr>
            <a:r>
              <a:t>A simplified framework is:</a:t>
            </a:r>
          </a:p>
          <a:p>
            <a:pPr>
              <a:spcAft>
                <a:spcPts val="700"/>
              </a:spcAft>
              <a:defRPr sz="1800" b="0"/>
            </a:pPr>
            <a:r>
              <a:t>Risk ≈ Hazard × Exposure × Vulnerability, moderated by capacity.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Exposure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Exposure refers to people, infrastructure, housing, livelihoods, economic assets and ecosystems located in hazard-prone areas.</a:t>
            </a:r>
          </a:p>
          <a:p>
            <a:pPr>
              <a:spcAft>
                <a:spcPts val="700"/>
              </a:spcAft>
              <a:defRPr sz="1800" b="0"/>
            </a:pPr>
            <a:r>
              <a:t>Examples include settlements on floodplains, roads on unstable slopes and coastal communities in cyclone-prone areas.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Vulnerability: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Vulnerability is the conditions determined by physical, social, economic and environmental factors that increase susceptibility to the impacts of hazards.</a:t>
            </a:r>
          </a:p>
          <a:p>
            <a:pPr>
              <a:spcAft>
                <a:spcPts val="700"/>
              </a:spcAft>
              <a:defRPr sz="1800" b="0"/>
            </a:pPr>
            <a:r>
              <a:t>It varies among people and places.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Physical Vulnerability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Physical vulnerability may result from:</a:t>
            </a:r>
          </a:p>
          <a:p>
            <a:pPr>
              <a:spcAft>
                <a:spcPts val="700"/>
              </a:spcAft>
              <a:defRPr sz="1800" b="0"/>
            </a:pPr>
            <a:r>
              <a:t>• Weak buildings</a:t>
            </a:r>
          </a:p>
          <a:p>
            <a:pPr>
              <a:spcAft>
                <a:spcPts val="700"/>
              </a:spcAft>
              <a:defRPr sz="1800" b="0"/>
            </a:pPr>
            <a:r>
              <a:t>• Unsafe settlement locations</a:t>
            </a:r>
          </a:p>
          <a:p>
            <a:pPr>
              <a:spcAft>
                <a:spcPts val="700"/>
              </a:spcAft>
              <a:defRPr sz="1800" b="0"/>
            </a:pPr>
            <a:r>
              <a:t>• Poor drainage</a:t>
            </a:r>
          </a:p>
          <a:p>
            <a:pPr>
              <a:spcAft>
                <a:spcPts val="700"/>
              </a:spcAft>
              <a:defRPr sz="1800" b="0"/>
            </a:pPr>
            <a:r>
              <a:t>• Fragile infrastructure</a:t>
            </a:r>
          </a:p>
          <a:p>
            <a:pPr>
              <a:spcAft>
                <a:spcPts val="700"/>
              </a:spcAft>
              <a:defRPr sz="1800" b="0"/>
            </a:pPr>
            <a:r>
              <a:t>• Environmental degradation</a:t>
            </a:r>
          </a:p>
          <a:p>
            <a:pPr>
              <a:spcAft>
                <a:spcPts val="700"/>
              </a:spcAft>
              <a:defRPr sz="1800" b="0"/>
            </a:pPr>
            <a:r>
              <a:t>Building codes and land-use planning can reduce physical vulnerability.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Social Vulnerability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Social vulnerability is influenced by:</a:t>
            </a:r>
          </a:p>
          <a:p>
            <a:pPr>
              <a:spcAft>
                <a:spcPts val="700"/>
              </a:spcAft>
              <a:defRPr sz="1800" b="0"/>
            </a:pPr>
            <a:r>
              <a:t>• Age and disability</a:t>
            </a:r>
          </a:p>
          <a:p>
            <a:pPr>
              <a:spcAft>
                <a:spcPts val="700"/>
              </a:spcAft>
              <a:defRPr sz="1800" b="0"/>
            </a:pPr>
            <a:r>
              <a:t>• Health status</a:t>
            </a:r>
          </a:p>
          <a:p>
            <a:pPr>
              <a:spcAft>
                <a:spcPts val="700"/>
              </a:spcAft>
              <a:defRPr sz="1800" b="0"/>
            </a:pPr>
            <a:r>
              <a:t>• Social exclusion</a:t>
            </a:r>
          </a:p>
          <a:p>
            <a:pPr>
              <a:spcAft>
                <a:spcPts val="700"/>
              </a:spcAft>
              <a:defRPr sz="1800" b="0"/>
            </a:pPr>
            <a:r>
              <a:t>• Access to information</a:t>
            </a:r>
          </a:p>
          <a:p>
            <a:pPr>
              <a:spcAft>
                <a:spcPts val="700"/>
              </a:spcAft>
              <a:defRPr sz="1800" b="0"/>
            </a:pPr>
            <a:r>
              <a:t>• Education</a:t>
            </a:r>
          </a:p>
          <a:p>
            <a:pPr>
              <a:spcAft>
                <a:spcPts val="700"/>
              </a:spcAft>
              <a:defRPr sz="1800" b="0"/>
            </a:pPr>
            <a:r>
              <a:t>• Social networks</a:t>
            </a:r>
          </a:p>
          <a:p>
            <a:pPr>
              <a:spcAft>
                <a:spcPts val="700"/>
              </a:spcAft>
              <a:defRPr sz="1800" b="0"/>
            </a:pPr>
            <a:r>
              <a:t>Disasters often affect socially marginalised groups disproportionately.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Economic Vulnerability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Low income, insecure livelihoods, lack of savings and limited access to insurance or credit can increase disaster vulnerability.</a:t>
            </a:r>
          </a:p>
          <a:p>
            <a:pPr>
              <a:spcAft>
                <a:spcPts val="700"/>
              </a:spcAft>
              <a:defRPr sz="1800" b="0"/>
            </a:pPr>
            <a:r>
              <a:t>Economic vulnerability also affects recovery after an event.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Environmental Vulnerability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Degraded ecosystems can increase hazard impacts.</a:t>
            </a:r>
          </a:p>
          <a:p>
            <a:pPr>
              <a:spcAft>
                <a:spcPts val="700"/>
              </a:spcAft>
              <a:defRPr sz="1800" b="0"/>
            </a:pPr>
            <a:r>
              <a:t>Examples:</a:t>
            </a:r>
          </a:p>
          <a:p>
            <a:pPr>
              <a:spcAft>
                <a:spcPts val="700"/>
              </a:spcAft>
              <a:defRPr sz="1800" b="0"/>
            </a:pPr>
            <a:r>
              <a:t>• Loss of wetlands can increase flood impacts</a:t>
            </a:r>
          </a:p>
          <a:p>
            <a:pPr>
              <a:spcAft>
                <a:spcPts val="700"/>
              </a:spcAft>
              <a:defRPr sz="1800" b="0"/>
            </a:pPr>
            <a:r>
              <a:t>• Deforestation can increase erosion and slope instability</a:t>
            </a:r>
          </a:p>
          <a:p>
            <a:pPr>
              <a:spcAft>
                <a:spcPts val="700"/>
              </a:spcAft>
              <a:defRPr sz="1800" b="0"/>
            </a:pPr>
            <a:r>
              <a:t>• Loss of mangroves can increase coastal exposure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Capacity and Resilience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Capacity is the combination of strengths, resources and abilities available to individuals and institutions to manage risk.</a:t>
            </a:r>
          </a:p>
          <a:p>
            <a:pPr>
              <a:spcAft>
                <a:spcPts val="700"/>
              </a:spcAft>
              <a:defRPr sz="1800" b="0"/>
            </a:pPr>
            <a:r>
              <a:t>Resilience is the ability to resist, absorb, adapt to and recover from adverse impacts.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Disaster Risk Reduction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Disaster Risk Reduction (DRR) aims to prevent new risk, reduce existing risk and manage residual risk.</a:t>
            </a:r>
          </a:p>
          <a:p>
            <a:pPr>
              <a:spcAft>
                <a:spcPts val="700"/>
              </a:spcAft>
              <a:defRPr sz="1800" b="0"/>
            </a:pPr>
            <a:r>
              <a:t>It includes:</a:t>
            </a:r>
          </a:p>
          <a:p>
            <a:pPr>
              <a:spcAft>
                <a:spcPts val="700"/>
              </a:spcAft>
              <a:defRPr sz="1800" b="0"/>
            </a:pPr>
            <a:r>
              <a:t>• Risk assessment</a:t>
            </a:r>
          </a:p>
          <a:p>
            <a:pPr>
              <a:spcAft>
                <a:spcPts val="700"/>
              </a:spcAft>
              <a:defRPr sz="1800" b="0"/>
            </a:pPr>
            <a:r>
              <a:t>• Prevention and mitigation</a:t>
            </a:r>
          </a:p>
          <a:p>
            <a:pPr>
              <a:spcAft>
                <a:spcPts val="700"/>
              </a:spcAft>
              <a:defRPr sz="1800" b="0"/>
            </a:pPr>
            <a:r>
              <a:t>• Preparedness</a:t>
            </a:r>
          </a:p>
          <a:p>
            <a:pPr>
              <a:spcAft>
                <a:spcPts val="700"/>
              </a:spcAft>
              <a:defRPr sz="1800" b="0"/>
            </a:pPr>
            <a:r>
              <a:t>• Response</a:t>
            </a:r>
          </a:p>
          <a:p>
            <a:pPr>
              <a:spcAft>
                <a:spcPts val="700"/>
              </a:spcAft>
              <a:defRPr sz="1800" b="0"/>
            </a:pPr>
            <a:r>
              <a:t>• Recovery and reconstruction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Classification of Disasters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Disasters can be classified by origin:</a:t>
            </a:r>
          </a:p>
          <a:p>
            <a:pPr>
              <a:spcAft>
                <a:spcPts val="700"/>
              </a:spcAft>
              <a:defRPr sz="1800" b="0"/>
            </a:pPr>
            <a:r>
              <a:t>• Natural hazards</a:t>
            </a:r>
          </a:p>
          <a:p>
            <a:pPr>
              <a:spcAft>
                <a:spcPts val="700"/>
              </a:spcAft>
              <a:defRPr sz="1800" b="0"/>
            </a:pPr>
            <a:r>
              <a:t>• Biological hazards</a:t>
            </a:r>
          </a:p>
          <a:p>
            <a:pPr>
              <a:spcAft>
                <a:spcPts val="700"/>
              </a:spcAft>
              <a:defRPr sz="1800" b="0"/>
            </a:pPr>
            <a:r>
              <a:t>• Technological/industrial hazards</a:t>
            </a:r>
          </a:p>
          <a:p>
            <a:pPr>
              <a:spcAft>
                <a:spcPts val="700"/>
              </a:spcAft>
              <a:defRPr sz="1800" b="0"/>
            </a:pPr>
            <a:r>
              <a:t>• Human-induced or conflict-related hazards</a:t>
            </a:r>
          </a:p>
          <a:p>
            <a:pPr>
              <a:spcAft>
                <a:spcPts val="700"/>
              </a:spcAft>
              <a:defRPr sz="1800" b="0"/>
            </a:pPr>
            <a:r>
              <a:t>Many disasters have multiple interacting causes.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Hydrological Hazards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Examples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Floods</a:t>
            </a:r>
          </a:p>
          <a:p>
            <a:pPr>
              <a:spcAft>
                <a:spcPts val="700"/>
              </a:spcAft>
              <a:defRPr sz="1800" b="0"/>
            </a:pPr>
            <a:r>
              <a:t>• Flash floods</a:t>
            </a:r>
          </a:p>
          <a:p>
            <a:pPr>
              <a:spcAft>
                <a:spcPts val="700"/>
              </a:spcAft>
              <a:defRPr sz="1800" b="0"/>
            </a:pPr>
            <a:r>
              <a:t>• Coastal inundation</a:t>
            </a:r>
          </a:p>
          <a:p>
            <a:pPr>
              <a:spcAft>
                <a:spcPts val="700"/>
              </a:spcAft>
              <a:defRPr sz="1800" b="0"/>
            </a:pPr>
            <a:r>
              <a:t>Hydrological hazards are influenced by rainfall, drainage, river morphology, land use and climate variability.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Geological Hazards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Examples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Earthquakes</a:t>
            </a:r>
          </a:p>
          <a:p>
            <a:pPr>
              <a:spcAft>
                <a:spcPts val="700"/>
              </a:spcAft>
              <a:defRPr sz="1800" b="0"/>
            </a:pPr>
            <a:r>
              <a:t>• Landslides</a:t>
            </a:r>
          </a:p>
          <a:p>
            <a:pPr>
              <a:spcAft>
                <a:spcPts val="700"/>
              </a:spcAft>
              <a:defRPr sz="1800" b="0"/>
            </a:pPr>
            <a:r>
              <a:t>• Tsunamis triggered by undersea earthquakes or other disturbances</a:t>
            </a:r>
          </a:p>
          <a:p>
            <a:pPr>
              <a:spcAft>
                <a:spcPts val="700"/>
              </a:spcAft>
              <a:defRPr sz="1800" b="0"/>
            </a:pPr>
            <a:r>
              <a:t>Geological processes may be rapid and highly destructive.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Meteorological Hazards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Examples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Tropical cyclones</a:t>
            </a:r>
          </a:p>
          <a:p>
            <a:pPr>
              <a:spcAft>
                <a:spcPts val="700"/>
              </a:spcAft>
              <a:defRPr sz="1800" b="0"/>
            </a:pPr>
            <a:r>
              <a:t>• Severe storms</a:t>
            </a:r>
          </a:p>
          <a:p>
            <a:pPr>
              <a:spcAft>
                <a:spcPts val="700"/>
              </a:spcAft>
              <a:defRPr sz="1800" b="0"/>
            </a:pPr>
            <a:r>
              <a:t>• Heat waves</a:t>
            </a:r>
          </a:p>
          <a:p>
            <a:pPr>
              <a:spcAft>
                <a:spcPts val="700"/>
              </a:spcAft>
              <a:defRPr sz="1800" b="0"/>
            </a:pPr>
            <a:r>
              <a:t>• Cold waves</a:t>
            </a:r>
          </a:p>
          <a:p>
            <a:pPr>
              <a:spcAft>
                <a:spcPts val="700"/>
              </a:spcAft>
              <a:defRPr sz="1800" b="0"/>
            </a:pPr>
            <a:r>
              <a:t>Their impacts depend on intensity, duration, exposure and preparedness.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Climatological Hazards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Examples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Drought</a:t>
            </a:r>
          </a:p>
          <a:p>
            <a:pPr>
              <a:spcAft>
                <a:spcPts val="700"/>
              </a:spcAft>
              <a:defRPr sz="1800" b="0"/>
            </a:pPr>
            <a:r>
              <a:t>• Wildfire</a:t>
            </a:r>
          </a:p>
          <a:p>
            <a:pPr>
              <a:spcAft>
                <a:spcPts val="700"/>
              </a:spcAft>
              <a:defRPr sz="1800" b="0"/>
            </a:pPr>
            <a:r>
              <a:t>• Long-duration temperature extremes</a:t>
            </a:r>
          </a:p>
          <a:p>
            <a:pPr>
              <a:spcAft>
                <a:spcPts val="700"/>
              </a:spcAft>
              <a:defRPr sz="1800" b="0"/>
            </a:pPr>
            <a:r>
              <a:t>These may develop slowly and can affect agriculture, water supply and livelihoods over wide areas.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Biological and Technological Hazards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Biological: epidemics, pandemics and other biological threats.</a:t>
            </a:r>
          </a:p>
          <a:p>
            <a:pPr>
              <a:spcAft>
                <a:spcPts val="700"/>
              </a:spcAft>
              <a:defRPr sz="1800" b="0"/>
            </a:pPr>
            <a:r>
              <a:t>Technological: industrial accidents, chemical releases, transport accidents and infrastructure failures.</a:t>
            </a:r>
          </a:p>
          <a:p>
            <a:pPr>
              <a:spcAft>
                <a:spcPts val="700"/>
              </a:spcAft>
              <a:defRPr sz="1800" b="0"/>
            </a:pPr>
            <a:r>
              <a:t>Risk management requires specialised preparedness.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Slow-Onset and Rapid-Onset Disasters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Rapid-onset: earthquakes, flash floods and cyclones can produce impacts within hours or days.</a:t>
            </a:r>
          </a:p>
          <a:p>
            <a:pPr>
              <a:spcAft>
                <a:spcPts val="700"/>
              </a:spcAft>
              <a:defRPr sz="1800" b="0"/>
            </a:pPr>
            <a:r>
              <a:t>Slow-onset: drought, land degradation and some disease outbreaks develop over longer periods and require sustained monitoring.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Disaster Management Cycle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commonly used framework includes:</a:t>
            </a:r>
          </a:p>
          <a:p>
            <a:pPr>
              <a:spcAft>
                <a:spcPts val="700"/>
              </a:spcAft>
              <a:defRPr sz="1800" b="0"/>
            </a:pPr>
            <a:r>
              <a:t>• Prevention/mitigation</a:t>
            </a:r>
          </a:p>
          <a:p>
            <a:pPr>
              <a:spcAft>
                <a:spcPts val="700"/>
              </a:spcAft>
              <a:defRPr sz="1800" b="0"/>
            </a:pPr>
            <a:r>
              <a:t>• Preparedness</a:t>
            </a:r>
          </a:p>
          <a:p>
            <a:pPr>
              <a:spcAft>
                <a:spcPts val="700"/>
              </a:spcAft>
              <a:defRPr sz="1800" b="0"/>
            </a:pPr>
            <a:r>
              <a:t>• Response</a:t>
            </a:r>
          </a:p>
          <a:p>
            <a:pPr>
              <a:spcAft>
                <a:spcPts val="700"/>
              </a:spcAft>
              <a:defRPr sz="1800" b="0"/>
            </a:pPr>
            <a:r>
              <a:t>• Recovery</a:t>
            </a:r>
          </a:p>
          <a:p>
            <a:pPr>
              <a:spcAft>
                <a:spcPts val="700"/>
              </a:spcAft>
              <a:defRPr sz="1800" b="0"/>
            </a:pPr>
            <a:r>
              <a:t>The phases overlap; mitigation and preparedness should occur before disasters, while recovery can create opportunities to reduce future risk.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Risk Assessment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Risk assessment identifies:</a:t>
            </a:r>
          </a:p>
          <a:p>
            <a:pPr>
              <a:spcAft>
                <a:spcPts val="700"/>
              </a:spcAft>
              <a:defRPr sz="1800" b="0"/>
            </a:pPr>
            <a:r>
              <a:t>• Hazards and their probability/intensity</a:t>
            </a:r>
          </a:p>
          <a:p>
            <a:pPr>
              <a:spcAft>
                <a:spcPts val="700"/>
              </a:spcAft>
              <a:defRPr sz="1800" b="0"/>
            </a:pPr>
            <a:r>
              <a:t>• Exposed population and assets</a:t>
            </a:r>
          </a:p>
          <a:p>
            <a:pPr>
              <a:spcAft>
                <a:spcPts val="700"/>
              </a:spcAft>
              <a:defRPr sz="1800" b="0"/>
            </a:pPr>
            <a:r>
              <a:t>• Vulnerability</a:t>
            </a:r>
          </a:p>
          <a:p>
            <a:pPr>
              <a:spcAft>
                <a:spcPts val="700"/>
              </a:spcAft>
              <a:defRPr sz="1800" b="0"/>
            </a:pPr>
            <a:r>
              <a:t>• Existing capacities</a:t>
            </a:r>
          </a:p>
          <a:p>
            <a:pPr>
              <a:spcAft>
                <a:spcPts val="700"/>
              </a:spcAft>
              <a:defRPr sz="1800" b="0"/>
            </a:pPr>
            <a:r>
              <a:t>Tools include hazard maps, vulnerability indices, GIS, remote sensing and field surveys.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Disaster Mapping and GIS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GIS supports:</a:t>
            </a:r>
          </a:p>
          <a:p>
            <a:pPr>
              <a:spcAft>
                <a:spcPts val="700"/>
              </a:spcAft>
              <a:defRPr sz="1800" b="0"/>
            </a:pPr>
            <a:r>
              <a:t>• Hazard zonation</a:t>
            </a:r>
          </a:p>
          <a:p>
            <a:pPr>
              <a:spcAft>
                <a:spcPts val="700"/>
              </a:spcAft>
              <a:defRPr sz="1800" b="0"/>
            </a:pPr>
            <a:r>
              <a:t>• Exposure mapping</a:t>
            </a:r>
          </a:p>
          <a:p>
            <a:pPr>
              <a:spcAft>
                <a:spcPts val="700"/>
              </a:spcAft>
              <a:defRPr sz="1800" b="0"/>
            </a:pPr>
            <a:r>
              <a:t>• Vulnerability assessment</a:t>
            </a:r>
          </a:p>
          <a:p>
            <a:pPr>
              <a:spcAft>
                <a:spcPts val="700"/>
              </a:spcAft>
              <a:defRPr sz="1800" b="0"/>
            </a:pPr>
            <a:r>
              <a:t>• Evacuation planning</a:t>
            </a:r>
          </a:p>
          <a:p>
            <a:pPr>
              <a:spcAft>
                <a:spcPts val="700"/>
              </a:spcAft>
              <a:defRPr sz="1800" b="0"/>
            </a:pPr>
            <a:r>
              <a:t>• Resource allocation</a:t>
            </a:r>
          </a:p>
          <a:p>
            <a:pPr>
              <a:spcAft>
                <a:spcPts val="700"/>
              </a:spcAft>
              <a:defRPr sz="1800" b="0"/>
            </a:pPr>
            <a:r>
              <a:t>Remote sensing provides rapid spatial information before and after disasters.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Importance of Local Scale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Disaster risk varies at neighbourhood and village levels.</a:t>
            </a:r>
          </a:p>
          <a:p>
            <a:pPr>
              <a:spcAft>
                <a:spcPts val="700"/>
              </a:spcAft>
              <a:defRPr sz="1800" b="0"/>
            </a:pPr>
            <a:r>
              <a:t>Local knowledge can reveal:</a:t>
            </a:r>
          </a:p>
          <a:p>
            <a:pPr>
              <a:spcAft>
                <a:spcPts val="700"/>
              </a:spcAft>
              <a:defRPr sz="1800" b="0"/>
            </a:pPr>
            <a:r>
              <a:t>• Safe routes</a:t>
            </a:r>
          </a:p>
          <a:p>
            <a:pPr>
              <a:spcAft>
                <a:spcPts val="700"/>
              </a:spcAft>
              <a:defRPr sz="1800" b="0"/>
            </a:pPr>
            <a:r>
              <a:t>• Past hazard locations</a:t>
            </a:r>
          </a:p>
          <a:p>
            <a:pPr>
              <a:spcAft>
                <a:spcPts val="700"/>
              </a:spcAft>
              <a:defRPr sz="1800" b="0"/>
            </a:pPr>
            <a:r>
              <a:t>• Seasonal patterns</a:t>
            </a:r>
          </a:p>
          <a:p>
            <a:pPr>
              <a:spcAft>
                <a:spcPts val="700"/>
              </a:spcAft>
              <a:defRPr sz="1800" b="0"/>
            </a:pPr>
            <a:r>
              <a:t>• Vulnerable households</a:t>
            </a:r>
          </a:p>
          <a:p>
            <a:pPr>
              <a:spcAft>
                <a:spcPts val="700"/>
              </a:spcAft>
              <a:defRPr sz="1800" b="0"/>
            </a:pPr>
            <a:r>
              <a:t>Combining local and scientific knowledge improves risk assessment.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Disasters are not caused by hazards alone.</a:t>
            </a:r>
          </a:p>
          <a:p>
            <a:pPr>
              <a:spcAft>
                <a:spcPts val="700"/>
              </a:spcAft>
              <a:defRPr sz="1800" b="0"/>
            </a:pPr>
            <a:r>
              <a:t>Risk emerges from the interaction of hazard, exposure and vulnerability, while capacity and resilience influence outcomes.</a:t>
            </a:r>
          </a:p>
          <a:p>
            <a:pPr>
              <a:spcAft>
                <a:spcPts val="700"/>
              </a:spcAft>
              <a:defRPr sz="1800" b="0"/>
            </a:pPr>
            <a:r>
              <a:t>Geographical analysis helps identify where risk is concentrated and how it can be reduced.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</TotalTime>
  <Words>909</Words>
  <Application>Microsoft Office PowerPoint</Application>
  <PresentationFormat>Widescreen</PresentationFormat>
  <Paragraphs>158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2026-09-04T14:01:48Z</dcterms:modified>
  <cp:category/>
</cp:coreProperties>
</file>